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21" r:id="rId2"/>
    <p:sldId id="517" r:id="rId3"/>
    <p:sldId id="522" r:id="rId4"/>
    <p:sldId id="524" r:id="rId5"/>
    <p:sldId id="525" r:id="rId6"/>
    <p:sldId id="526" r:id="rId7"/>
    <p:sldId id="528" r:id="rId8"/>
    <p:sldId id="527" r:id="rId9"/>
    <p:sldId id="529" r:id="rId10"/>
    <p:sldId id="531" r:id="rId11"/>
    <p:sldId id="530" r:id="rId12"/>
    <p:sldId id="523" r:id="rId13"/>
  </p:sldIdLst>
  <p:sldSz cx="12192000" cy="6858000"/>
  <p:notesSz cx="6858000" cy="9144000"/>
  <p:embeddedFontLst>
    <p:embeddedFont>
      <p:font typeface="맑은 고딕" panose="020B0503020000020004" pitchFamily="50" charset="-127"/>
      <p:regular r:id="rId14"/>
      <p:bold r:id="rId15"/>
    </p:embeddedFont>
    <p:embeddedFont>
      <p:font typeface="서울남산체 B" panose="02020603020101020101" pitchFamily="18" charset="-127"/>
      <p:regular r:id="rId16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DBF"/>
    <a:srgbClr val="E2EBF2"/>
    <a:srgbClr val="FF6600"/>
    <a:srgbClr val="991B26"/>
    <a:srgbClr val="600107"/>
    <a:srgbClr val="3B5271"/>
    <a:srgbClr val="2F425B"/>
    <a:srgbClr val="28374C"/>
    <a:srgbClr val="FF7C80"/>
    <a:srgbClr val="8BCA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5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512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1954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126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54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56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430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7755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851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416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174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547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51A05-FE79-4763-A84F-D4FE701A9E82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21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12" Type="http://schemas.openxmlformats.org/officeDocument/2006/relationships/image" Target="../media/image2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1.png"/><Relationship Id="rId5" Type="http://schemas.openxmlformats.org/officeDocument/2006/relationships/image" Target="../media/image5.png"/><Relationship Id="rId10" Type="http://schemas.openxmlformats.org/officeDocument/2006/relationships/image" Target="../media/image30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12" Type="http://schemas.openxmlformats.org/officeDocument/2006/relationships/image" Target="../media/image3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3.png"/><Relationship Id="rId5" Type="http://schemas.openxmlformats.org/officeDocument/2006/relationships/image" Target="../media/image5.png"/><Relationship Id="rId10" Type="http://schemas.openxmlformats.org/officeDocument/2006/relationships/image" Target="../media/image32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12" Type="http://schemas.openxmlformats.org/officeDocument/2006/relationships/image" Target="../media/image3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6.png"/><Relationship Id="rId5" Type="http://schemas.openxmlformats.org/officeDocument/2006/relationships/image" Target="../media/image5.png"/><Relationship Id="rId10" Type="http://schemas.openxmlformats.org/officeDocument/2006/relationships/image" Target="../media/image3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12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3.png"/><Relationship Id="rId5" Type="http://schemas.openxmlformats.org/officeDocument/2006/relationships/image" Target="../media/image5.png"/><Relationship Id="rId10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9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12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7.png"/><Relationship Id="rId5" Type="http://schemas.openxmlformats.org/officeDocument/2006/relationships/image" Target="../media/image5.png"/><Relationship Id="rId10" Type="http://schemas.openxmlformats.org/officeDocument/2006/relationships/image" Target="../media/image16.pn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22.png"/><Relationship Id="rId5" Type="http://schemas.openxmlformats.org/officeDocument/2006/relationships/image" Target="../media/image5.png"/><Relationship Id="rId10" Type="http://schemas.openxmlformats.org/officeDocument/2006/relationships/image" Target="../media/image21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23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24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8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12" Type="http://schemas.openxmlformats.org/officeDocument/2006/relationships/image" Target="../media/image2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26.png"/><Relationship Id="rId5" Type="http://schemas.openxmlformats.org/officeDocument/2006/relationships/image" Target="../media/image5.png"/><Relationship Id="rId10" Type="http://schemas.openxmlformats.org/officeDocument/2006/relationships/image" Target="../media/image25.pn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자유형 48"/>
          <p:cNvSpPr/>
          <p:nvPr/>
        </p:nvSpPr>
        <p:spPr>
          <a:xfrm flipH="1">
            <a:off x="3601639" y="5181700"/>
            <a:ext cx="3112081" cy="506842"/>
          </a:xfrm>
          <a:custGeom>
            <a:avLst/>
            <a:gdLst>
              <a:gd name="connsiteX0" fmla="*/ 250177 w 3887209"/>
              <a:gd name="connsiteY0" fmla="*/ 572861 h 726623"/>
              <a:gd name="connsiteX1" fmla="*/ 250177 w 3887209"/>
              <a:gd name="connsiteY1" fmla="*/ 572862 h 726623"/>
              <a:gd name="connsiteX2" fmla="*/ 250177 w 3887209"/>
              <a:gd name="connsiteY2" fmla="*/ 572862 h 726623"/>
              <a:gd name="connsiteX3" fmla="*/ 0 w 3887209"/>
              <a:gd name="connsiteY3" fmla="*/ 318406 h 726623"/>
              <a:gd name="connsiteX4" fmla="*/ 0 w 3887209"/>
              <a:gd name="connsiteY4" fmla="*/ 318407 h 726623"/>
              <a:gd name="connsiteX5" fmla="*/ 0 w 3887209"/>
              <a:gd name="connsiteY5" fmla="*/ 318407 h 726623"/>
              <a:gd name="connsiteX6" fmla="*/ 179261 w 3887209"/>
              <a:gd name="connsiteY6" fmla="*/ 106135 h 726623"/>
              <a:gd name="connsiteX7" fmla="*/ 179261 w 3887209"/>
              <a:gd name="connsiteY7" fmla="*/ 106136 h 726623"/>
              <a:gd name="connsiteX8" fmla="*/ 179261 w 3887209"/>
              <a:gd name="connsiteY8" fmla="*/ 106136 h 726623"/>
              <a:gd name="connsiteX9" fmla="*/ 285397 w 3887209"/>
              <a:gd name="connsiteY9" fmla="*/ 0 h 726623"/>
              <a:gd name="connsiteX10" fmla="*/ 3781073 w 3887209"/>
              <a:gd name="connsiteY10" fmla="*/ 0 h 726623"/>
              <a:gd name="connsiteX11" fmla="*/ 3887209 w 3887209"/>
              <a:gd name="connsiteY11" fmla="*/ 106136 h 726623"/>
              <a:gd name="connsiteX12" fmla="*/ 3887208 w 3887209"/>
              <a:gd name="connsiteY12" fmla="*/ 106136 h 726623"/>
              <a:gd name="connsiteX13" fmla="*/ 3781072 w 3887209"/>
              <a:gd name="connsiteY13" fmla="*/ 212272 h 726623"/>
              <a:gd name="connsiteX14" fmla="*/ 3188450 w 3887209"/>
              <a:gd name="connsiteY14" fmla="*/ 212272 h 726623"/>
              <a:gd name="connsiteX15" fmla="*/ 3229759 w 3887209"/>
              <a:gd name="connsiteY15" fmla="*/ 220612 h 726623"/>
              <a:gd name="connsiteX16" fmla="*/ 3294582 w 3887209"/>
              <a:gd name="connsiteY16" fmla="*/ 318407 h 726623"/>
              <a:gd name="connsiteX17" fmla="*/ 3294581 w 3887209"/>
              <a:gd name="connsiteY17" fmla="*/ 318407 h 726623"/>
              <a:gd name="connsiteX18" fmla="*/ 3188445 w 3887209"/>
              <a:gd name="connsiteY18" fmla="*/ 424543 h 726623"/>
              <a:gd name="connsiteX19" fmla="*/ 2704325 w 3887209"/>
              <a:gd name="connsiteY19" fmla="*/ 424543 h 726623"/>
              <a:gd name="connsiteX20" fmla="*/ 2737221 w 3887209"/>
              <a:gd name="connsiteY20" fmla="*/ 431185 h 726623"/>
              <a:gd name="connsiteX21" fmla="*/ 2831131 w 3887209"/>
              <a:gd name="connsiteY21" fmla="*/ 572862 h 726623"/>
              <a:gd name="connsiteX22" fmla="*/ 2831130 w 3887209"/>
              <a:gd name="connsiteY22" fmla="*/ 572862 h 726623"/>
              <a:gd name="connsiteX23" fmla="*/ 2677369 w 3887209"/>
              <a:gd name="connsiteY23" fmla="*/ 726623 h 726623"/>
              <a:gd name="connsiteX24" fmla="*/ 403938 w 3887209"/>
              <a:gd name="connsiteY24" fmla="*/ 726622 h 726623"/>
              <a:gd name="connsiteX25" fmla="*/ 262260 w 3887209"/>
              <a:gd name="connsiteY25" fmla="*/ 632712 h 726623"/>
              <a:gd name="connsiteX26" fmla="*/ 250177 w 3887209"/>
              <a:gd name="connsiteY26" fmla="*/ 572862 h 726623"/>
              <a:gd name="connsiteX27" fmla="*/ 262260 w 3887209"/>
              <a:gd name="connsiteY27" fmla="*/ 513011 h 726623"/>
              <a:gd name="connsiteX28" fmla="*/ 344087 w 3887209"/>
              <a:gd name="connsiteY28" fmla="*/ 431185 h 726623"/>
              <a:gd name="connsiteX29" fmla="*/ 376987 w 3887209"/>
              <a:gd name="connsiteY29" fmla="*/ 424542 h 726623"/>
              <a:gd name="connsiteX30" fmla="*/ 106136 w 3887209"/>
              <a:gd name="connsiteY30" fmla="*/ 424542 h 726623"/>
              <a:gd name="connsiteX31" fmla="*/ 8341 w 3887209"/>
              <a:gd name="connsiteY31" fmla="*/ 359719 h 726623"/>
              <a:gd name="connsiteX32" fmla="*/ 0 w 3887209"/>
              <a:gd name="connsiteY32" fmla="*/ 318407 h 726623"/>
              <a:gd name="connsiteX33" fmla="*/ 8341 w 3887209"/>
              <a:gd name="connsiteY33" fmla="*/ 277094 h 726623"/>
              <a:gd name="connsiteX34" fmla="*/ 106136 w 3887209"/>
              <a:gd name="connsiteY34" fmla="*/ 212271 h 726623"/>
              <a:gd name="connsiteX35" fmla="*/ 285397 w 3887209"/>
              <a:gd name="connsiteY35" fmla="*/ 212271 h 726623"/>
              <a:gd name="connsiteX36" fmla="*/ 187602 w 3887209"/>
              <a:gd name="connsiteY36" fmla="*/ 147448 h 726623"/>
              <a:gd name="connsiteX37" fmla="*/ 179261 w 3887209"/>
              <a:gd name="connsiteY37" fmla="*/ 106136 h 726623"/>
              <a:gd name="connsiteX38" fmla="*/ 187602 w 3887209"/>
              <a:gd name="connsiteY38" fmla="*/ 64823 h 726623"/>
              <a:gd name="connsiteX39" fmla="*/ 285397 w 3887209"/>
              <a:gd name="connsiteY39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3887209" h="726623">
                <a:moveTo>
                  <a:pt x="250177" y="572861"/>
                </a:moveTo>
                <a:lnTo>
                  <a:pt x="250177" y="572862"/>
                </a:lnTo>
                <a:lnTo>
                  <a:pt x="250177" y="572862"/>
                </a:lnTo>
                <a:close/>
                <a:moveTo>
                  <a:pt x="0" y="318406"/>
                </a:moveTo>
                <a:lnTo>
                  <a:pt x="0" y="318407"/>
                </a:lnTo>
                <a:lnTo>
                  <a:pt x="0" y="318407"/>
                </a:lnTo>
                <a:close/>
                <a:moveTo>
                  <a:pt x="179261" y="106135"/>
                </a:moveTo>
                <a:lnTo>
                  <a:pt x="179261" y="106136"/>
                </a:lnTo>
                <a:lnTo>
                  <a:pt x="179261" y="106136"/>
                </a:lnTo>
                <a:close/>
                <a:moveTo>
                  <a:pt x="285397" y="0"/>
                </a:moveTo>
                <a:lnTo>
                  <a:pt x="3781073" y="0"/>
                </a:lnTo>
                <a:cubicBezTo>
                  <a:pt x="3839690" y="0"/>
                  <a:pt x="3887209" y="47519"/>
                  <a:pt x="3887209" y="106136"/>
                </a:cubicBezTo>
                <a:lnTo>
                  <a:pt x="3887208" y="106136"/>
                </a:lnTo>
                <a:cubicBezTo>
                  <a:pt x="3887208" y="164753"/>
                  <a:pt x="3839689" y="212272"/>
                  <a:pt x="3781072" y="212272"/>
                </a:cubicBezTo>
                <a:lnTo>
                  <a:pt x="3188450" y="212272"/>
                </a:lnTo>
                <a:lnTo>
                  <a:pt x="3229759" y="220612"/>
                </a:lnTo>
                <a:cubicBezTo>
                  <a:pt x="3267853" y="236724"/>
                  <a:pt x="3294582" y="274445"/>
                  <a:pt x="3294582" y="318407"/>
                </a:cubicBezTo>
                <a:lnTo>
                  <a:pt x="3294581" y="318407"/>
                </a:lnTo>
                <a:cubicBezTo>
                  <a:pt x="3294581" y="377024"/>
                  <a:pt x="3247062" y="424543"/>
                  <a:pt x="3188445" y="424543"/>
                </a:cubicBezTo>
                <a:lnTo>
                  <a:pt x="2704325" y="424543"/>
                </a:lnTo>
                <a:lnTo>
                  <a:pt x="2737221" y="431185"/>
                </a:lnTo>
                <a:cubicBezTo>
                  <a:pt x="2792408" y="454527"/>
                  <a:pt x="2831131" y="509172"/>
                  <a:pt x="2831131" y="572862"/>
                </a:cubicBezTo>
                <a:lnTo>
                  <a:pt x="2831130" y="572862"/>
                </a:lnTo>
                <a:cubicBezTo>
                  <a:pt x="2831130" y="657782"/>
                  <a:pt x="2762289" y="726623"/>
                  <a:pt x="2677369" y="726623"/>
                </a:cubicBezTo>
                <a:lnTo>
                  <a:pt x="403938" y="726622"/>
                </a:lnTo>
                <a:cubicBezTo>
                  <a:pt x="340248" y="726622"/>
                  <a:pt x="285603" y="687899"/>
                  <a:pt x="262260" y="632712"/>
                </a:cubicBezTo>
                <a:lnTo>
                  <a:pt x="250177" y="572862"/>
                </a:lnTo>
                <a:lnTo>
                  <a:pt x="262260" y="513011"/>
                </a:lnTo>
                <a:cubicBezTo>
                  <a:pt x="277822" y="476220"/>
                  <a:pt x="307296" y="446746"/>
                  <a:pt x="344087" y="431185"/>
                </a:cubicBezTo>
                <a:lnTo>
                  <a:pt x="376987" y="424542"/>
                </a:lnTo>
                <a:lnTo>
                  <a:pt x="106136" y="424542"/>
                </a:lnTo>
                <a:cubicBezTo>
                  <a:pt x="62173" y="424542"/>
                  <a:pt x="24453" y="397813"/>
                  <a:pt x="8341" y="359719"/>
                </a:cubicBezTo>
                <a:lnTo>
                  <a:pt x="0" y="318407"/>
                </a:lnTo>
                <a:lnTo>
                  <a:pt x="8341" y="277094"/>
                </a:lnTo>
                <a:cubicBezTo>
                  <a:pt x="24453" y="239001"/>
                  <a:pt x="62173" y="212271"/>
                  <a:pt x="106136" y="212271"/>
                </a:cubicBezTo>
                <a:lnTo>
                  <a:pt x="285397" y="212271"/>
                </a:lnTo>
                <a:cubicBezTo>
                  <a:pt x="241434" y="212271"/>
                  <a:pt x="203714" y="185542"/>
                  <a:pt x="187602" y="147448"/>
                </a:cubicBezTo>
                <a:lnTo>
                  <a:pt x="179261" y="106136"/>
                </a:lnTo>
                <a:lnTo>
                  <a:pt x="187602" y="64823"/>
                </a:lnTo>
                <a:cubicBezTo>
                  <a:pt x="203714" y="26730"/>
                  <a:pt x="241434" y="0"/>
                  <a:pt x="285397" y="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9" name="자유형 38"/>
          <p:cNvSpPr/>
          <p:nvPr/>
        </p:nvSpPr>
        <p:spPr>
          <a:xfrm>
            <a:off x="2792093" y="2291543"/>
            <a:ext cx="1141471" cy="511065"/>
          </a:xfrm>
          <a:custGeom>
            <a:avLst/>
            <a:gdLst>
              <a:gd name="connsiteX0" fmla="*/ 130629 w 1141471"/>
              <a:gd name="connsiteY0" fmla="*/ 0 h 511065"/>
              <a:gd name="connsiteX1" fmla="*/ 1141471 w 1141471"/>
              <a:gd name="connsiteY1" fmla="*/ 0 h 511065"/>
              <a:gd name="connsiteX2" fmla="*/ 1141471 w 1141471"/>
              <a:gd name="connsiteY2" fmla="*/ 511065 h 511065"/>
              <a:gd name="connsiteX3" fmla="*/ 314561 w 1141471"/>
              <a:gd name="connsiteY3" fmla="*/ 511065 h 511065"/>
              <a:gd name="connsiteX4" fmla="*/ 183932 w 1141471"/>
              <a:gd name="connsiteY4" fmla="*/ 380436 h 511065"/>
              <a:gd name="connsiteX5" fmla="*/ 222193 w 1141471"/>
              <a:gd name="connsiteY5" fmla="*/ 288068 h 511065"/>
              <a:gd name="connsiteX6" fmla="*/ 261956 w 1141471"/>
              <a:gd name="connsiteY6" fmla="*/ 261258 h 511065"/>
              <a:gd name="connsiteX7" fmla="*/ 130629 w 1141471"/>
              <a:gd name="connsiteY7" fmla="*/ 261258 h 511065"/>
              <a:gd name="connsiteX8" fmla="*/ 0 w 1141471"/>
              <a:gd name="connsiteY8" fmla="*/ 130629 h 511065"/>
              <a:gd name="connsiteX9" fmla="*/ 130629 w 1141471"/>
              <a:gd name="connsiteY9" fmla="*/ 0 h 511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1471" h="511065">
                <a:moveTo>
                  <a:pt x="130629" y="0"/>
                </a:moveTo>
                <a:lnTo>
                  <a:pt x="1141471" y="0"/>
                </a:lnTo>
                <a:lnTo>
                  <a:pt x="1141471" y="511065"/>
                </a:lnTo>
                <a:lnTo>
                  <a:pt x="314561" y="511065"/>
                </a:lnTo>
                <a:cubicBezTo>
                  <a:pt x="242417" y="511065"/>
                  <a:pt x="183932" y="452580"/>
                  <a:pt x="183932" y="380436"/>
                </a:cubicBezTo>
                <a:cubicBezTo>
                  <a:pt x="183932" y="344364"/>
                  <a:pt x="198553" y="311707"/>
                  <a:pt x="222193" y="288068"/>
                </a:cubicBezTo>
                <a:lnTo>
                  <a:pt x="261956" y="261258"/>
                </a:lnTo>
                <a:lnTo>
                  <a:pt x="130629" y="261258"/>
                </a:lnTo>
                <a:cubicBezTo>
                  <a:pt x="58485" y="261258"/>
                  <a:pt x="0" y="202773"/>
                  <a:pt x="0" y="130629"/>
                </a:cubicBezTo>
                <a:cubicBezTo>
                  <a:pt x="0" y="58485"/>
                  <a:pt x="58485" y="0"/>
                  <a:pt x="130629" y="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362829" y="1505000"/>
            <a:ext cx="3651300" cy="3651300"/>
          </a:xfrm>
          <a:prstGeom prst="rect">
            <a:avLst/>
          </a:prstGeom>
          <a:solidFill>
            <a:srgbClr val="E2EBF2"/>
          </a:solidFill>
          <a:ln w="762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6966001" y="2430379"/>
            <a:ext cx="89269" cy="1644887"/>
          </a:xfrm>
          <a:prstGeom prst="rect">
            <a:avLst/>
          </a:prstGeom>
          <a:solidFill>
            <a:srgbClr val="E2EB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pic>
        <p:nvPicPr>
          <p:cNvPr id="18" name="그림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613" y="4733777"/>
            <a:ext cx="599454" cy="599454"/>
          </a:xfrm>
          <a:prstGeom prst="rect">
            <a:avLst/>
          </a:prstGeom>
        </p:spPr>
      </p:pic>
      <p:grpSp>
        <p:nvGrpSpPr>
          <p:cNvPr id="20" name="Group 38"/>
          <p:cNvGrpSpPr>
            <a:grpSpLocks noChangeAspect="1"/>
          </p:cNvGrpSpPr>
          <p:nvPr/>
        </p:nvGrpSpPr>
        <p:grpSpPr bwMode="auto">
          <a:xfrm>
            <a:off x="2133424" y="879922"/>
            <a:ext cx="2057789" cy="2620362"/>
            <a:chOff x="-2009" y="-426"/>
            <a:chExt cx="2619" cy="3335"/>
          </a:xfrm>
        </p:grpSpPr>
        <p:sp>
          <p:nvSpPr>
            <p:cNvPr id="23" name="Freeform 45"/>
            <p:cNvSpPr>
              <a:spLocks/>
            </p:cNvSpPr>
            <p:nvPr/>
          </p:nvSpPr>
          <p:spPr bwMode="auto">
            <a:xfrm>
              <a:off x="282" y="-426"/>
              <a:ext cx="328" cy="197"/>
            </a:xfrm>
            <a:custGeom>
              <a:avLst/>
              <a:gdLst>
                <a:gd name="T0" fmla="*/ 0 w 982"/>
                <a:gd name="T1" fmla="*/ 471 h 591"/>
                <a:gd name="T2" fmla="*/ 18 w 982"/>
                <a:gd name="T3" fmla="*/ 467 h 591"/>
                <a:gd name="T4" fmla="*/ 123 w 982"/>
                <a:gd name="T5" fmla="*/ 455 h 591"/>
                <a:gd name="T6" fmla="*/ 211 w 982"/>
                <a:gd name="T7" fmla="*/ 457 h 591"/>
                <a:gd name="T8" fmla="*/ 255 w 982"/>
                <a:gd name="T9" fmla="*/ 464 h 591"/>
                <a:gd name="T10" fmla="*/ 299 w 982"/>
                <a:gd name="T11" fmla="*/ 474 h 591"/>
                <a:gd name="T12" fmla="*/ 389 w 982"/>
                <a:gd name="T13" fmla="*/ 511 h 591"/>
                <a:gd name="T14" fmla="*/ 480 w 982"/>
                <a:gd name="T15" fmla="*/ 553 h 591"/>
                <a:gd name="T16" fmla="*/ 575 w 982"/>
                <a:gd name="T17" fmla="*/ 585 h 591"/>
                <a:gd name="T18" fmla="*/ 624 w 982"/>
                <a:gd name="T19" fmla="*/ 589 h 591"/>
                <a:gd name="T20" fmla="*/ 669 w 982"/>
                <a:gd name="T21" fmla="*/ 591 h 591"/>
                <a:gd name="T22" fmla="*/ 716 w 982"/>
                <a:gd name="T23" fmla="*/ 581 h 591"/>
                <a:gd name="T24" fmla="*/ 732 w 982"/>
                <a:gd name="T25" fmla="*/ 553 h 591"/>
                <a:gd name="T26" fmla="*/ 729 w 982"/>
                <a:gd name="T27" fmla="*/ 547 h 591"/>
                <a:gd name="T28" fmla="*/ 718 w 982"/>
                <a:gd name="T29" fmla="*/ 549 h 591"/>
                <a:gd name="T30" fmla="*/ 666 w 982"/>
                <a:gd name="T31" fmla="*/ 539 h 591"/>
                <a:gd name="T32" fmla="*/ 640 w 982"/>
                <a:gd name="T33" fmla="*/ 520 h 591"/>
                <a:gd name="T34" fmla="*/ 627 w 982"/>
                <a:gd name="T35" fmla="*/ 501 h 591"/>
                <a:gd name="T36" fmla="*/ 623 w 982"/>
                <a:gd name="T37" fmla="*/ 488 h 591"/>
                <a:gd name="T38" fmla="*/ 618 w 982"/>
                <a:gd name="T39" fmla="*/ 474 h 591"/>
                <a:gd name="T40" fmla="*/ 621 w 982"/>
                <a:gd name="T41" fmla="*/ 449 h 591"/>
                <a:gd name="T42" fmla="*/ 640 w 982"/>
                <a:gd name="T43" fmla="*/ 411 h 591"/>
                <a:gd name="T44" fmla="*/ 733 w 982"/>
                <a:gd name="T45" fmla="*/ 329 h 591"/>
                <a:gd name="T46" fmla="*/ 833 w 982"/>
                <a:gd name="T47" fmla="*/ 259 h 591"/>
                <a:gd name="T48" fmla="*/ 882 w 982"/>
                <a:gd name="T49" fmla="*/ 223 h 591"/>
                <a:gd name="T50" fmla="*/ 948 w 982"/>
                <a:gd name="T51" fmla="*/ 150 h 591"/>
                <a:gd name="T52" fmla="*/ 980 w 982"/>
                <a:gd name="T53" fmla="*/ 82 h 591"/>
                <a:gd name="T54" fmla="*/ 982 w 982"/>
                <a:gd name="T55" fmla="*/ 25 h 591"/>
                <a:gd name="T56" fmla="*/ 974 w 982"/>
                <a:gd name="T57" fmla="*/ 0 h 591"/>
                <a:gd name="T58" fmla="*/ 971 w 982"/>
                <a:gd name="T59" fmla="*/ 5 h 591"/>
                <a:gd name="T60" fmla="*/ 929 w 982"/>
                <a:gd name="T61" fmla="*/ 42 h 591"/>
                <a:gd name="T62" fmla="*/ 873 w 982"/>
                <a:gd name="T63" fmla="*/ 79 h 591"/>
                <a:gd name="T64" fmla="*/ 833 w 982"/>
                <a:gd name="T65" fmla="*/ 101 h 591"/>
                <a:gd name="T66" fmla="*/ 790 w 982"/>
                <a:gd name="T67" fmla="*/ 126 h 591"/>
                <a:gd name="T68" fmla="*/ 713 w 982"/>
                <a:gd name="T69" fmla="*/ 189 h 591"/>
                <a:gd name="T70" fmla="*/ 608 w 982"/>
                <a:gd name="T71" fmla="*/ 294 h 591"/>
                <a:gd name="T72" fmla="*/ 540 w 982"/>
                <a:gd name="T73" fmla="*/ 359 h 591"/>
                <a:gd name="T74" fmla="*/ 509 w 982"/>
                <a:gd name="T75" fmla="*/ 388 h 591"/>
                <a:gd name="T76" fmla="*/ 464 w 982"/>
                <a:gd name="T77" fmla="*/ 422 h 591"/>
                <a:gd name="T78" fmla="*/ 430 w 982"/>
                <a:gd name="T79" fmla="*/ 437 h 591"/>
                <a:gd name="T80" fmla="*/ 386 w 982"/>
                <a:gd name="T81" fmla="*/ 434 h 591"/>
                <a:gd name="T82" fmla="*/ 358 w 982"/>
                <a:gd name="T83" fmla="*/ 428 h 591"/>
                <a:gd name="T84" fmla="*/ 322 w 982"/>
                <a:gd name="T85" fmla="*/ 422 h 591"/>
                <a:gd name="T86" fmla="*/ 228 w 982"/>
                <a:gd name="T87" fmla="*/ 411 h 591"/>
                <a:gd name="T88" fmla="*/ 127 w 982"/>
                <a:gd name="T89" fmla="*/ 413 h 591"/>
                <a:gd name="T90" fmla="*/ 57 w 982"/>
                <a:gd name="T91" fmla="*/ 432 h 591"/>
                <a:gd name="T92" fmla="*/ 16 w 982"/>
                <a:gd name="T93" fmla="*/ 455 h 591"/>
                <a:gd name="T94" fmla="*/ 0 w 982"/>
                <a:gd name="T95" fmla="*/ 471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2" h="591">
                  <a:moveTo>
                    <a:pt x="0" y="471"/>
                  </a:moveTo>
                  <a:lnTo>
                    <a:pt x="18" y="467"/>
                  </a:lnTo>
                  <a:lnTo>
                    <a:pt x="123" y="455"/>
                  </a:lnTo>
                  <a:lnTo>
                    <a:pt x="211" y="457"/>
                  </a:lnTo>
                  <a:lnTo>
                    <a:pt x="255" y="464"/>
                  </a:lnTo>
                  <a:lnTo>
                    <a:pt x="299" y="474"/>
                  </a:lnTo>
                  <a:lnTo>
                    <a:pt x="389" y="511"/>
                  </a:lnTo>
                  <a:lnTo>
                    <a:pt x="480" y="553"/>
                  </a:lnTo>
                  <a:lnTo>
                    <a:pt x="575" y="585"/>
                  </a:lnTo>
                  <a:lnTo>
                    <a:pt x="624" y="589"/>
                  </a:lnTo>
                  <a:lnTo>
                    <a:pt x="669" y="591"/>
                  </a:lnTo>
                  <a:lnTo>
                    <a:pt x="716" y="581"/>
                  </a:lnTo>
                  <a:lnTo>
                    <a:pt x="732" y="553"/>
                  </a:lnTo>
                  <a:lnTo>
                    <a:pt x="729" y="547"/>
                  </a:lnTo>
                  <a:lnTo>
                    <a:pt x="718" y="549"/>
                  </a:lnTo>
                  <a:lnTo>
                    <a:pt x="666" y="539"/>
                  </a:lnTo>
                  <a:lnTo>
                    <a:pt x="640" y="520"/>
                  </a:lnTo>
                  <a:lnTo>
                    <a:pt x="627" y="501"/>
                  </a:lnTo>
                  <a:lnTo>
                    <a:pt x="623" y="488"/>
                  </a:lnTo>
                  <a:lnTo>
                    <a:pt x="618" y="474"/>
                  </a:lnTo>
                  <a:lnTo>
                    <a:pt x="621" y="449"/>
                  </a:lnTo>
                  <a:lnTo>
                    <a:pt x="640" y="411"/>
                  </a:lnTo>
                  <a:lnTo>
                    <a:pt x="733" y="329"/>
                  </a:lnTo>
                  <a:lnTo>
                    <a:pt x="833" y="259"/>
                  </a:lnTo>
                  <a:lnTo>
                    <a:pt x="882" y="223"/>
                  </a:lnTo>
                  <a:lnTo>
                    <a:pt x="948" y="150"/>
                  </a:lnTo>
                  <a:lnTo>
                    <a:pt x="980" y="82"/>
                  </a:lnTo>
                  <a:lnTo>
                    <a:pt x="982" y="25"/>
                  </a:lnTo>
                  <a:lnTo>
                    <a:pt x="974" y="0"/>
                  </a:lnTo>
                  <a:lnTo>
                    <a:pt x="971" y="5"/>
                  </a:lnTo>
                  <a:lnTo>
                    <a:pt x="929" y="42"/>
                  </a:lnTo>
                  <a:lnTo>
                    <a:pt x="873" y="79"/>
                  </a:lnTo>
                  <a:lnTo>
                    <a:pt x="833" y="101"/>
                  </a:lnTo>
                  <a:lnTo>
                    <a:pt x="790" y="126"/>
                  </a:lnTo>
                  <a:lnTo>
                    <a:pt x="713" y="189"/>
                  </a:lnTo>
                  <a:lnTo>
                    <a:pt x="608" y="294"/>
                  </a:lnTo>
                  <a:lnTo>
                    <a:pt x="540" y="359"/>
                  </a:lnTo>
                  <a:lnTo>
                    <a:pt x="509" y="388"/>
                  </a:lnTo>
                  <a:lnTo>
                    <a:pt x="464" y="422"/>
                  </a:lnTo>
                  <a:lnTo>
                    <a:pt x="430" y="437"/>
                  </a:lnTo>
                  <a:lnTo>
                    <a:pt x="386" y="434"/>
                  </a:lnTo>
                  <a:lnTo>
                    <a:pt x="358" y="428"/>
                  </a:lnTo>
                  <a:lnTo>
                    <a:pt x="322" y="422"/>
                  </a:lnTo>
                  <a:lnTo>
                    <a:pt x="228" y="411"/>
                  </a:lnTo>
                  <a:lnTo>
                    <a:pt x="127" y="413"/>
                  </a:lnTo>
                  <a:lnTo>
                    <a:pt x="57" y="432"/>
                  </a:lnTo>
                  <a:lnTo>
                    <a:pt x="16" y="455"/>
                  </a:lnTo>
                  <a:lnTo>
                    <a:pt x="0" y="471"/>
                  </a:lnTo>
                  <a:close/>
                </a:path>
              </a:pathLst>
            </a:custGeom>
            <a:solidFill>
              <a:srgbClr val="100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46"/>
            <p:cNvSpPr>
              <a:spLocks/>
            </p:cNvSpPr>
            <p:nvPr/>
          </p:nvSpPr>
          <p:spPr bwMode="auto">
            <a:xfrm>
              <a:off x="-2009" y="727"/>
              <a:ext cx="328" cy="197"/>
            </a:xfrm>
            <a:custGeom>
              <a:avLst/>
              <a:gdLst>
                <a:gd name="T0" fmla="*/ 0 w 984"/>
                <a:gd name="T1" fmla="*/ 471 h 591"/>
                <a:gd name="T2" fmla="*/ 18 w 984"/>
                <a:gd name="T3" fmla="*/ 467 h 591"/>
                <a:gd name="T4" fmla="*/ 124 w 984"/>
                <a:gd name="T5" fmla="*/ 455 h 591"/>
                <a:gd name="T6" fmla="*/ 212 w 984"/>
                <a:gd name="T7" fmla="*/ 457 h 591"/>
                <a:gd name="T8" fmla="*/ 255 w 984"/>
                <a:gd name="T9" fmla="*/ 464 h 591"/>
                <a:gd name="T10" fmla="*/ 300 w 984"/>
                <a:gd name="T11" fmla="*/ 474 h 591"/>
                <a:gd name="T12" fmla="*/ 389 w 984"/>
                <a:gd name="T13" fmla="*/ 511 h 591"/>
                <a:gd name="T14" fmla="*/ 481 w 984"/>
                <a:gd name="T15" fmla="*/ 553 h 591"/>
                <a:gd name="T16" fmla="*/ 576 w 984"/>
                <a:gd name="T17" fmla="*/ 583 h 591"/>
                <a:gd name="T18" fmla="*/ 625 w 984"/>
                <a:gd name="T19" fmla="*/ 589 h 591"/>
                <a:gd name="T20" fmla="*/ 670 w 984"/>
                <a:gd name="T21" fmla="*/ 591 h 591"/>
                <a:gd name="T22" fmla="*/ 717 w 984"/>
                <a:gd name="T23" fmla="*/ 579 h 591"/>
                <a:gd name="T24" fmla="*/ 733 w 984"/>
                <a:gd name="T25" fmla="*/ 553 h 591"/>
                <a:gd name="T26" fmla="*/ 729 w 984"/>
                <a:gd name="T27" fmla="*/ 547 h 591"/>
                <a:gd name="T28" fmla="*/ 719 w 984"/>
                <a:gd name="T29" fmla="*/ 549 h 591"/>
                <a:gd name="T30" fmla="*/ 667 w 984"/>
                <a:gd name="T31" fmla="*/ 539 h 591"/>
                <a:gd name="T32" fmla="*/ 641 w 984"/>
                <a:gd name="T33" fmla="*/ 520 h 591"/>
                <a:gd name="T34" fmla="*/ 628 w 984"/>
                <a:gd name="T35" fmla="*/ 501 h 591"/>
                <a:gd name="T36" fmla="*/ 622 w 984"/>
                <a:gd name="T37" fmla="*/ 488 h 591"/>
                <a:gd name="T38" fmla="*/ 619 w 984"/>
                <a:gd name="T39" fmla="*/ 474 h 591"/>
                <a:gd name="T40" fmla="*/ 621 w 984"/>
                <a:gd name="T41" fmla="*/ 448 h 591"/>
                <a:gd name="T42" fmla="*/ 641 w 984"/>
                <a:gd name="T43" fmla="*/ 411 h 591"/>
                <a:gd name="T44" fmla="*/ 733 w 984"/>
                <a:gd name="T45" fmla="*/ 329 h 591"/>
                <a:gd name="T46" fmla="*/ 834 w 984"/>
                <a:gd name="T47" fmla="*/ 259 h 591"/>
                <a:gd name="T48" fmla="*/ 883 w 984"/>
                <a:gd name="T49" fmla="*/ 223 h 591"/>
                <a:gd name="T50" fmla="*/ 949 w 984"/>
                <a:gd name="T51" fmla="*/ 150 h 591"/>
                <a:gd name="T52" fmla="*/ 981 w 984"/>
                <a:gd name="T53" fmla="*/ 82 h 591"/>
                <a:gd name="T54" fmla="*/ 984 w 984"/>
                <a:gd name="T55" fmla="*/ 23 h 591"/>
                <a:gd name="T56" fmla="*/ 975 w 984"/>
                <a:gd name="T57" fmla="*/ 0 h 591"/>
                <a:gd name="T58" fmla="*/ 972 w 984"/>
                <a:gd name="T59" fmla="*/ 5 h 591"/>
                <a:gd name="T60" fmla="*/ 930 w 984"/>
                <a:gd name="T61" fmla="*/ 42 h 591"/>
                <a:gd name="T62" fmla="*/ 874 w 984"/>
                <a:gd name="T63" fmla="*/ 79 h 591"/>
                <a:gd name="T64" fmla="*/ 834 w 984"/>
                <a:gd name="T65" fmla="*/ 101 h 591"/>
                <a:gd name="T66" fmla="*/ 791 w 984"/>
                <a:gd name="T67" fmla="*/ 125 h 591"/>
                <a:gd name="T68" fmla="*/ 713 w 984"/>
                <a:gd name="T69" fmla="*/ 189 h 591"/>
                <a:gd name="T70" fmla="*/ 609 w 984"/>
                <a:gd name="T71" fmla="*/ 294 h 591"/>
                <a:gd name="T72" fmla="*/ 542 w 984"/>
                <a:gd name="T73" fmla="*/ 359 h 591"/>
                <a:gd name="T74" fmla="*/ 510 w 984"/>
                <a:gd name="T75" fmla="*/ 388 h 591"/>
                <a:gd name="T76" fmla="*/ 465 w 984"/>
                <a:gd name="T77" fmla="*/ 422 h 591"/>
                <a:gd name="T78" fmla="*/ 429 w 984"/>
                <a:gd name="T79" fmla="*/ 436 h 591"/>
                <a:gd name="T80" fmla="*/ 388 w 984"/>
                <a:gd name="T81" fmla="*/ 434 h 591"/>
                <a:gd name="T82" fmla="*/ 357 w 984"/>
                <a:gd name="T83" fmla="*/ 428 h 591"/>
                <a:gd name="T84" fmla="*/ 321 w 984"/>
                <a:gd name="T85" fmla="*/ 422 h 591"/>
                <a:gd name="T86" fmla="*/ 229 w 984"/>
                <a:gd name="T87" fmla="*/ 411 h 591"/>
                <a:gd name="T88" fmla="*/ 127 w 984"/>
                <a:gd name="T89" fmla="*/ 413 h 591"/>
                <a:gd name="T90" fmla="*/ 58 w 984"/>
                <a:gd name="T91" fmla="*/ 432 h 591"/>
                <a:gd name="T92" fmla="*/ 18 w 984"/>
                <a:gd name="T93" fmla="*/ 455 h 591"/>
                <a:gd name="T94" fmla="*/ 0 w 984"/>
                <a:gd name="T95" fmla="*/ 471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4" h="591">
                  <a:moveTo>
                    <a:pt x="0" y="471"/>
                  </a:moveTo>
                  <a:lnTo>
                    <a:pt x="18" y="467"/>
                  </a:lnTo>
                  <a:lnTo>
                    <a:pt x="124" y="455"/>
                  </a:lnTo>
                  <a:lnTo>
                    <a:pt x="212" y="457"/>
                  </a:lnTo>
                  <a:lnTo>
                    <a:pt x="255" y="464"/>
                  </a:lnTo>
                  <a:lnTo>
                    <a:pt x="300" y="474"/>
                  </a:lnTo>
                  <a:lnTo>
                    <a:pt x="389" y="511"/>
                  </a:lnTo>
                  <a:lnTo>
                    <a:pt x="481" y="553"/>
                  </a:lnTo>
                  <a:lnTo>
                    <a:pt x="576" y="583"/>
                  </a:lnTo>
                  <a:lnTo>
                    <a:pt x="625" y="589"/>
                  </a:lnTo>
                  <a:lnTo>
                    <a:pt x="670" y="591"/>
                  </a:lnTo>
                  <a:lnTo>
                    <a:pt x="717" y="579"/>
                  </a:lnTo>
                  <a:lnTo>
                    <a:pt x="733" y="553"/>
                  </a:lnTo>
                  <a:lnTo>
                    <a:pt x="729" y="547"/>
                  </a:lnTo>
                  <a:lnTo>
                    <a:pt x="719" y="549"/>
                  </a:lnTo>
                  <a:lnTo>
                    <a:pt x="667" y="539"/>
                  </a:lnTo>
                  <a:lnTo>
                    <a:pt x="641" y="520"/>
                  </a:lnTo>
                  <a:lnTo>
                    <a:pt x="628" y="501"/>
                  </a:lnTo>
                  <a:lnTo>
                    <a:pt x="622" y="488"/>
                  </a:lnTo>
                  <a:lnTo>
                    <a:pt x="619" y="474"/>
                  </a:lnTo>
                  <a:lnTo>
                    <a:pt x="621" y="448"/>
                  </a:lnTo>
                  <a:lnTo>
                    <a:pt x="641" y="411"/>
                  </a:lnTo>
                  <a:lnTo>
                    <a:pt x="733" y="329"/>
                  </a:lnTo>
                  <a:lnTo>
                    <a:pt x="834" y="259"/>
                  </a:lnTo>
                  <a:lnTo>
                    <a:pt x="883" y="223"/>
                  </a:lnTo>
                  <a:lnTo>
                    <a:pt x="949" y="150"/>
                  </a:lnTo>
                  <a:lnTo>
                    <a:pt x="981" y="82"/>
                  </a:lnTo>
                  <a:lnTo>
                    <a:pt x="984" y="23"/>
                  </a:lnTo>
                  <a:lnTo>
                    <a:pt x="975" y="0"/>
                  </a:lnTo>
                  <a:lnTo>
                    <a:pt x="972" y="5"/>
                  </a:lnTo>
                  <a:lnTo>
                    <a:pt x="930" y="42"/>
                  </a:lnTo>
                  <a:lnTo>
                    <a:pt x="874" y="79"/>
                  </a:lnTo>
                  <a:lnTo>
                    <a:pt x="834" y="101"/>
                  </a:lnTo>
                  <a:lnTo>
                    <a:pt x="791" y="125"/>
                  </a:lnTo>
                  <a:lnTo>
                    <a:pt x="713" y="189"/>
                  </a:lnTo>
                  <a:lnTo>
                    <a:pt x="609" y="294"/>
                  </a:lnTo>
                  <a:lnTo>
                    <a:pt x="542" y="359"/>
                  </a:lnTo>
                  <a:lnTo>
                    <a:pt x="510" y="388"/>
                  </a:lnTo>
                  <a:lnTo>
                    <a:pt x="465" y="422"/>
                  </a:lnTo>
                  <a:lnTo>
                    <a:pt x="429" y="436"/>
                  </a:lnTo>
                  <a:lnTo>
                    <a:pt x="388" y="434"/>
                  </a:lnTo>
                  <a:lnTo>
                    <a:pt x="357" y="428"/>
                  </a:lnTo>
                  <a:lnTo>
                    <a:pt x="321" y="422"/>
                  </a:lnTo>
                  <a:lnTo>
                    <a:pt x="229" y="411"/>
                  </a:lnTo>
                  <a:lnTo>
                    <a:pt x="127" y="413"/>
                  </a:lnTo>
                  <a:lnTo>
                    <a:pt x="58" y="432"/>
                  </a:lnTo>
                  <a:lnTo>
                    <a:pt x="18" y="455"/>
                  </a:lnTo>
                  <a:lnTo>
                    <a:pt x="0" y="471"/>
                  </a:lnTo>
                  <a:close/>
                </a:path>
              </a:pathLst>
            </a:custGeom>
            <a:solidFill>
              <a:srgbClr val="100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47"/>
            <p:cNvSpPr>
              <a:spLocks/>
            </p:cNvSpPr>
            <p:nvPr/>
          </p:nvSpPr>
          <p:spPr bwMode="auto">
            <a:xfrm>
              <a:off x="-1300" y="2712"/>
              <a:ext cx="328" cy="197"/>
            </a:xfrm>
            <a:custGeom>
              <a:avLst/>
              <a:gdLst>
                <a:gd name="T0" fmla="*/ 0 w 984"/>
                <a:gd name="T1" fmla="*/ 471 h 591"/>
                <a:gd name="T2" fmla="*/ 19 w 984"/>
                <a:gd name="T3" fmla="*/ 467 h 591"/>
                <a:gd name="T4" fmla="*/ 124 w 984"/>
                <a:gd name="T5" fmla="*/ 455 h 591"/>
                <a:gd name="T6" fmla="*/ 212 w 984"/>
                <a:gd name="T7" fmla="*/ 457 h 591"/>
                <a:gd name="T8" fmla="*/ 257 w 984"/>
                <a:gd name="T9" fmla="*/ 464 h 591"/>
                <a:gd name="T10" fmla="*/ 300 w 984"/>
                <a:gd name="T11" fmla="*/ 474 h 591"/>
                <a:gd name="T12" fmla="*/ 389 w 984"/>
                <a:gd name="T13" fmla="*/ 511 h 591"/>
                <a:gd name="T14" fmla="*/ 481 w 984"/>
                <a:gd name="T15" fmla="*/ 553 h 591"/>
                <a:gd name="T16" fmla="*/ 576 w 984"/>
                <a:gd name="T17" fmla="*/ 585 h 591"/>
                <a:gd name="T18" fmla="*/ 625 w 984"/>
                <a:gd name="T19" fmla="*/ 589 h 591"/>
                <a:gd name="T20" fmla="*/ 670 w 984"/>
                <a:gd name="T21" fmla="*/ 591 h 591"/>
                <a:gd name="T22" fmla="*/ 717 w 984"/>
                <a:gd name="T23" fmla="*/ 581 h 591"/>
                <a:gd name="T24" fmla="*/ 733 w 984"/>
                <a:gd name="T25" fmla="*/ 553 h 591"/>
                <a:gd name="T26" fmla="*/ 730 w 984"/>
                <a:gd name="T27" fmla="*/ 547 h 591"/>
                <a:gd name="T28" fmla="*/ 719 w 984"/>
                <a:gd name="T29" fmla="*/ 549 h 591"/>
                <a:gd name="T30" fmla="*/ 667 w 984"/>
                <a:gd name="T31" fmla="*/ 539 h 591"/>
                <a:gd name="T32" fmla="*/ 641 w 984"/>
                <a:gd name="T33" fmla="*/ 520 h 591"/>
                <a:gd name="T34" fmla="*/ 628 w 984"/>
                <a:gd name="T35" fmla="*/ 501 h 591"/>
                <a:gd name="T36" fmla="*/ 622 w 984"/>
                <a:gd name="T37" fmla="*/ 488 h 591"/>
                <a:gd name="T38" fmla="*/ 619 w 984"/>
                <a:gd name="T39" fmla="*/ 475 h 591"/>
                <a:gd name="T40" fmla="*/ 622 w 984"/>
                <a:gd name="T41" fmla="*/ 449 h 591"/>
                <a:gd name="T42" fmla="*/ 641 w 984"/>
                <a:gd name="T43" fmla="*/ 411 h 591"/>
                <a:gd name="T44" fmla="*/ 735 w 984"/>
                <a:gd name="T45" fmla="*/ 329 h 591"/>
                <a:gd name="T46" fmla="*/ 834 w 984"/>
                <a:gd name="T47" fmla="*/ 261 h 591"/>
                <a:gd name="T48" fmla="*/ 883 w 984"/>
                <a:gd name="T49" fmla="*/ 223 h 591"/>
                <a:gd name="T50" fmla="*/ 949 w 984"/>
                <a:gd name="T51" fmla="*/ 150 h 591"/>
                <a:gd name="T52" fmla="*/ 981 w 984"/>
                <a:gd name="T53" fmla="*/ 82 h 591"/>
                <a:gd name="T54" fmla="*/ 984 w 984"/>
                <a:gd name="T55" fmla="*/ 25 h 591"/>
                <a:gd name="T56" fmla="*/ 975 w 984"/>
                <a:gd name="T57" fmla="*/ 0 h 591"/>
                <a:gd name="T58" fmla="*/ 972 w 984"/>
                <a:gd name="T59" fmla="*/ 5 h 591"/>
                <a:gd name="T60" fmla="*/ 930 w 984"/>
                <a:gd name="T61" fmla="*/ 42 h 591"/>
                <a:gd name="T62" fmla="*/ 874 w 984"/>
                <a:gd name="T63" fmla="*/ 79 h 591"/>
                <a:gd name="T64" fmla="*/ 834 w 984"/>
                <a:gd name="T65" fmla="*/ 101 h 591"/>
                <a:gd name="T66" fmla="*/ 791 w 984"/>
                <a:gd name="T67" fmla="*/ 127 h 591"/>
                <a:gd name="T68" fmla="*/ 714 w 984"/>
                <a:gd name="T69" fmla="*/ 189 h 591"/>
                <a:gd name="T70" fmla="*/ 609 w 984"/>
                <a:gd name="T71" fmla="*/ 294 h 591"/>
                <a:gd name="T72" fmla="*/ 542 w 984"/>
                <a:gd name="T73" fmla="*/ 359 h 591"/>
                <a:gd name="T74" fmla="*/ 510 w 984"/>
                <a:gd name="T75" fmla="*/ 388 h 591"/>
                <a:gd name="T76" fmla="*/ 465 w 984"/>
                <a:gd name="T77" fmla="*/ 422 h 591"/>
                <a:gd name="T78" fmla="*/ 431 w 984"/>
                <a:gd name="T79" fmla="*/ 437 h 591"/>
                <a:gd name="T80" fmla="*/ 388 w 984"/>
                <a:gd name="T81" fmla="*/ 435 h 591"/>
                <a:gd name="T82" fmla="*/ 357 w 984"/>
                <a:gd name="T83" fmla="*/ 429 h 591"/>
                <a:gd name="T84" fmla="*/ 323 w 984"/>
                <a:gd name="T85" fmla="*/ 422 h 591"/>
                <a:gd name="T86" fmla="*/ 229 w 984"/>
                <a:gd name="T87" fmla="*/ 411 h 591"/>
                <a:gd name="T88" fmla="*/ 127 w 984"/>
                <a:gd name="T89" fmla="*/ 413 h 591"/>
                <a:gd name="T90" fmla="*/ 58 w 984"/>
                <a:gd name="T91" fmla="*/ 432 h 591"/>
                <a:gd name="T92" fmla="*/ 18 w 984"/>
                <a:gd name="T93" fmla="*/ 455 h 591"/>
                <a:gd name="T94" fmla="*/ 0 w 984"/>
                <a:gd name="T95" fmla="*/ 471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4" h="591">
                  <a:moveTo>
                    <a:pt x="0" y="471"/>
                  </a:moveTo>
                  <a:lnTo>
                    <a:pt x="19" y="467"/>
                  </a:lnTo>
                  <a:lnTo>
                    <a:pt x="124" y="455"/>
                  </a:lnTo>
                  <a:lnTo>
                    <a:pt x="212" y="457"/>
                  </a:lnTo>
                  <a:lnTo>
                    <a:pt x="257" y="464"/>
                  </a:lnTo>
                  <a:lnTo>
                    <a:pt x="300" y="474"/>
                  </a:lnTo>
                  <a:lnTo>
                    <a:pt x="389" y="511"/>
                  </a:lnTo>
                  <a:lnTo>
                    <a:pt x="481" y="553"/>
                  </a:lnTo>
                  <a:lnTo>
                    <a:pt x="576" y="585"/>
                  </a:lnTo>
                  <a:lnTo>
                    <a:pt x="625" y="589"/>
                  </a:lnTo>
                  <a:lnTo>
                    <a:pt x="670" y="591"/>
                  </a:lnTo>
                  <a:lnTo>
                    <a:pt x="717" y="581"/>
                  </a:lnTo>
                  <a:lnTo>
                    <a:pt x="733" y="553"/>
                  </a:lnTo>
                  <a:lnTo>
                    <a:pt x="730" y="547"/>
                  </a:lnTo>
                  <a:lnTo>
                    <a:pt x="719" y="549"/>
                  </a:lnTo>
                  <a:lnTo>
                    <a:pt x="667" y="539"/>
                  </a:lnTo>
                  <a:lnTo>
                    <a:pt x="641" y="520"/>
                  </a:lnTo>
                  <a:lnTo>
                    <a:pt x="628" y="501"/>
                  </a:lnTo>
                  <a:lnTo>
                    <a:pt x="622" y="488"/>
                  </a:lnTo>
                  <a:lnTo>
                    <a:pt x="619" y="475"/>
                  </a:lnTo>
                  <a:lnTo>
                    <a:pt x="622" y="449"/>
                  </a:lnTo>
                  <a:lnTo>
                    <a:pt x="641" y="411"/>
                  </a:lnTo>
                  <a:lnTo>
                    <a:pt x="735" y="329"/>
                  </a:lnTo>
                  <a:lnTo>
                    <a:pt x="834" y="261"/>
                  </a:lnTo>
                  <a:lnTo>
                    <a:pt x="883" y="223"/>
                  </a:lnTo>
                  <a:lnTo>
                    <a:pt x="949" y="150"/>
                  </a:lnTo>
                  <a:lnTo>
                    <a:pt x="981" y="82"/>
                  </a:lnTo>
                  <a:lnTo>
                    <a:pt x="984" y="25"/>
                  </a:lnTo>
                  <a:lnTo>
                    <a:pt x="975" y="0"/>
                  </a:lnTo>
                  <a:lnTo>
                    <a:pt x="972" y="5"/>
                  </a:lnTo>
                  <a:lnTo>
                    <a:pt x="930" y="42"/>
                  </a:lnTo>
                  <a:lnTo>
                    <a:pt x="874" y="79"/>
                  </a:lnTo>
                  <a:lnTo>
                    <a:pt x="834" y="101"/>
                  </a:lnTo>
                  <a:lnTo>
                    <a:pt x="791" y="127"/>
                  </a:lnTo>
                  <a:lnTo>
                    <a:pt x="714" y="189"/>
                  </a:lnTo>
                  <a:lnTo>
                    <a:pt x="609" y="294"/>
                  </a:lnTo>
                  <a:lnTo>
                    <a:pt x="542" y="359"/>
                  </a:lnTo>
                  <a:lnTo>
                    <a:pt x="510" y="388"/>
                  </a:lnTo>
                  <a:lnTo>
                    <a:pt x="465" y="422"/>
                  </a:lnTo>
                  <a:lnTo>
                    <a:pt x="431" y="437"/>
                  </a:lnTo>
                  <a:lnTo>
                    <a:pt x="388" y="435"/>
                  </a:lnTo>
                  <a:lnTo>
                    <a:pt x="357" y="429"/>
                  </a:lnTo>
                  <a:lnTo>
                    <a:pt x="323" y="422"/>
                  </a:lnTo>
                  <a:lnTo>
                    <a:pt x="229" y="411"/>
                  </a:lnTo>
                  <a:lnTo>
                    <a:pt x="127" y="413"/>
                  </a:lnTo>
                  <a:lnTo>
                    <a:pt x="58" y="432"/>
                  </a:lnTo>
                  <a:lnTo>
                    <a:pt x="18" y="455"/>
                  </a:lnTo>
                  <a:lnTo>
                    <a:pt x="0" y="471"/>
                  </a:lnTo>
                  <a:close/>
                </a:path>
              </a:pathLst>
            </a:custGeom>
            <a:solidFill>
              <a:srgbClr val="100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BF559CED-50ED-42EC-8442-6397900DC0AD}"/>
              </a:ext>
            </a:extLst>
          </p:cNvPr>
          <p:cNvSpPr/>
          <p:nvPr/>
        </p:nvSpPr>
        <p:spPr>
          <a:xfrm>
            <a:off x="5205003" y="2864754"/>
            <a:ext cx="5580135" cy="816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07. </a:t>
            </a:r>
            <a:r>
              <a:rPr lang="ko-KR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정규표현식</a:t>
            </a:r>
            <a:endParaRPr lang="en-US" altLang="ko-KR" sz="3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212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62301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kumimoji="0" lang="en-US" altLang="ko-K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09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087D43C4-88CF-4D16-A986-AC685032F587}"/>
              </a:ext>
            </a:extLst>
          </p:cNvPr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정규 표현식 시작하기 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374B0A3F-2A59-4422-B3AC-FD7ABDC4D11C}"/>
              </a:ext>
            </a:extLst>
          </p:cNvPr>
          <p:cNvSpPr/>
          <p:nvPr/>
        </p:nvSpPr>
        <p:spPr>
          <a:xfrm>
            <a:off x="1425988" y="1511094"/>
            <a:ext cx="1109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</a:rPr>
              <a:t>findall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90A8169-16F4-43AB-A576-67D0479145FF}"/>
              </a:ext>
            </a:extLst>
          </p:cNvPr>
          <p:cNvSpPr/>
          <p:nvPr/>
        </p:nvSpPr>
        <p:spPr>
          <a:xfrm>
            <a:off x="1425988" y="3198954"/>
            <a:ext cx="1225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E7CDBF"/>
                </a:highlight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</a:rPr>
              <a:t>finditer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E7CDBF"/>
              </a:highlight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EB9ACB76-49E2-4ACB-9911-52E7C6DDF97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88278" y="2014633"/>
            <a:ext cx="3847619" cy="742857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C227BFE7-524E-4A05-B112-4ABE5E97BD0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76815" y="3724100"/>
            <a:ext cx="4114286" cy="1980952"/>
          </a:xfrm>
          <a:prstGeom prst="rect">
            <a:avLst/>
          </a:prstGeom>
        </p:spPr>
      </p:pic>
      <p:sp>
        <p:nvSpPr>
          <p:cNvPr id="27" name="직사각형 26">
            <a:extLst>
              <a:ext uri="{FF2B5EF4-FFF2-40B4-BE49-F238E27FC236}">
                <a16:creationId xmlns:a16="http://schemas.microsoft.com/office/drawing/2014/main" id="{2FB83A52-E9AD-4216-BB61-3A78FC69FB5C}"/>
              </a:ext>
            </a:extLst>
          </p:cNvPr>
          <p:cNvSpPr/>
          <p:nvPr/>
        </p:nvSpPr>
        <p:spPr>
          <a:xfrm>
            <a:off x="2493441" y="1540278"/>
            <a:ext cx="6096000" cy="2923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: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정규식과 매치되는 모든 문자열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(substring)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을 리스트로 </a:t>
            </a:r>
            <a:r>
              <a:rPr lang="ko-KR" altLang="en-US" sz="13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리턴한다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3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9F230814-89F9-47DC-A608-73C293D97A0C}"/>
              </a:ext>
            </a:extLst>
          </p:cNvPr>
          <p:cNvSpPr/>
          <p:nvPr/>
        </p:nvSpPr>
        <p:spPr>
          <a:xfrm>
            <a:off x="2651003" y="3245380"/>
            <a:ext cx="6096000" cy="2923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: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정규식과 매치되는 모든 문자열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(substring)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을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iterator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객체로 </a:t>
            </a:r>
            <a:r>
              <a:rPr lang="ko-KR" altLang="en-US" sz="13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리턴한다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3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30" name="그림 29">
            <a:extLst>
              <a:ext uri="{FF2B5EF4-FFF2-40B4-BE49-F238E27FC236}">
                <a16:creationId xmlns:a16="http://schemas.microsoft.com/office/drawing/2014/main" id="{33330FFB-CB38-4AFC-9FD4-F5874ABB93C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82011" y="203329"/>
            <a:ext cx="2933333" cy="4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431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62301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lang="en-US" altLang="ko-KR" sz="1050" b="1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</a:rPr>
              <a:t>10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087D43C4-88CF-4D16-A986-AC685032F587}"/>
              </a:ext>
            </a:extLst>
          </p:cNvPr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정규 표현식 시작하기 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E1841DAB-2DF5-4FFA-8089-47D9A2ABBCE7}"/>
              </a:ext>
            </a:extLst>
          </p:cNvPr>
          <p:cNvSpPr/>
          <p:nvPr/>
        </p:nvSpPr>
        <p:spPr>
          <a:xfrm>
            <a:off x="1136630" y="1060191"/>
            <a:ext cx="2497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match </a:t>
            </a:r>
            <a:r>
              <a:rPr lang="ko-KR" altLang="en-US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객체의 메서드</a:t>
            </a:r>
            <a:endParaRPr lang="ko-KR" altLang="en-US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EEAD9E5-CA48-42D0-B262-0272C312A5C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08759" y="1041580"/>
            <a:ext cx="5419048" cy="2142857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4672249D-3331-4447-9D92-D967E7A9D6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83810" y="3343651"/>
            <a:ext cx="3419048" cy="1990476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2B58AB4B-8C6A-4CC5-80A7-1954C01B585E}"/>
              </a:ext>
            </a:extLst>
          </p:cNvPr>
          <p:cNvSpPr/>
          <p:nvPr/>
        </p:nvSpPr>
        <p:spPr>
          <a:xfrm>
            <a:off x="1907604" y="5429670"/>
            <a:ext cx="657729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match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메서드를 수행한 결과로 </a:t>
            </a:r>
            <a:r>
              <a:rPr lang="ko-KR" altLang="en-US" sz="13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리턴된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match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객체의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start()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의 결과값은 항상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0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일 수밖에 없다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왜냐하면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match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메서드는 항상 문자열의 시작부터 조사하기 때문이다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3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57C35C15-B074-4E15-B221-3C5D7464A2D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89143" y="3373199"/>
            <a:ext cx="3323809" cy="19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955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40228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lang="en-US" altLang="ko-KR" sz="1050" b="1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</a:rPr>
              <a:t>11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087D43C4-88CF-4D16-A986-AC685032F587}"/>
              </a:ext>
            </a:extLst>
          </p:cNvPr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o-KR" alt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강력한 정규 표현식의 세계로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3FD958D1-C029-4383-9E64-986073E70B1F}"/>
              </a:ext>
            </a:extLst>
          </p:cNvPr>
          <p:cNvSpPr/>
          <p:nvPr/>
        </p:nvSpPr>
        <p:spPr>
          <a:xfrm>
            <a:off x="1023287" y="931975"/>
            <a:ext cx="13067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메타문자</a:t>
            </a:r>
            <a:endParaRPr lang="ko-KR" altLang="en-US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8BB3EDF-ECDB-4DE7-B0FE-5847C64E7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0473" y="986141"/>
            <a:ext cx="86509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696" tIns="0" rIns="12696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서울남산체 B" panose="02020603020101020101" pitchFamily="18" charset="-127"/>
                <a:ea typeface="서울남산체 B" panose="02020603020101020101" pitchFamily="18" charset="-127"/>
              </a:rPr>
              <a:t>여기서 다룰 메타 문자들은 앞에서 살펴보았던 메타 문자들과 성격이 조금 다르다.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이전에 살펴본 </a:t>
            </a:r>
            <a:r>
              <a:rPr kumimoji="0" lang="ko-KR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+, *, [], {}</a:t>
            </a:r>
            <a:r>
              <a:rPr kumimoji="0" lang="ko-KR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서울남산체 B" panose="02020603020101020101" pitchFamily="18" charset="-127"/>
                <a:ea typeface="서울남산체 B" panose="02020603020101020101" pitchFamily="18" charset="-127"/>
              </a:rPr>
              <a:t> 등의 메타문자는 매치가 진행될 때 현재 매치되고 있는 문자열의 위치가 변경된다. (보통 소비된다고 표현한다.) 하지만 이와 달리 문자열을 소비시키지 않는 메타 문자들도 있다. 이번에는 이런 문자열 소비가 없는(</a:t>
            </a:r>
            <a:r>
              <a:rPr kumimoji="0" lang="ko-KR" altLang="ko-K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서울남산체 B" panose="02020603020101020101" pitchFamily="18" charset="-127"/>
                <a:ea typeface="서울남산체 B" panose="02020603020101020101" pitchFamily="18" charset="-127"/>
              </a:rPr>
              <a:t>zero-width</a:t>
            </a:r>
            <a:r>
              <a:rPr kumimoji="0" lang="ko-KR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kumimoji="0" lang="ko-KR" altLang="ko-K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서울남산체 B" panose="02020603020101020101" pitchFamily="18" charset="-127"/>
                <a:ea typeface="서울남산체 B" panose="02020603020101020101" pitchFamily="18" charset="-127"/>
              </a:rPr>
              <a:t>assertions</a:t>
            </a:r>
            <a:r>
              <a:rPr kumimoji="0" lang="ko-KR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서울남산체 B" panose="02020603020101020101" pitchFamily="18" charset="-127"/>
                <a:ea typeface="서울남산체 B" panose="02020603020101020101" pitchFamily="18" charset="-127"/>
              </a:rPr>
              <a:t>) 메타 문자들에 대해서 살펴보기로 하자.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0CE245B5-3619-47CB-9EAA-998307896C71}"/>
              </a:ext>
            </a:extLst>
          </p:cNvPr>
          <p:cNvSpPr/>
          <p:nvPr/>
        </p:nvSpPr>
        <p:spPr>
          <a:xfrm>
            <a:off x="1130214" y="1805660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|</a:t>
            </a:r>
            <a:endParaRPr lang="ko-KR" altLang="en-US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B89FC86E-6387-478A-907C-C933A34DF33C}"/>
              </a:ext>
            </a:extLst>
          </p:cNvPr>
          <p:cNvSpPr/>
          <p:nvPr/>
        </p:nvSpPr>
        <p:spPr>
          <a:xfrm>
            <a:off x="1612249" y="1882604"/>
            <a:ext cx="1814920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"or"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의 의미와 동일하다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3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A4CC2AA-EFCE-4AAD-8C6B-C466FD6D2480}"/>
              </a:ext>
            </a:extLst>
          </p:cNvPr>
          <p:cNvSpPr/>
          <p:nvPr/>
        </p:nvSpPr>
        <p:spPr>
          <a:xfrm>
            <a:off x="3378352" y="1884619"/>
            <a:ext cx="6096000" cy="2923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A|B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라는 정규식이 있다면 이것은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A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또는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B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라는 의미가 된다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endParaRPr lang="ko-KR" altLang="en-US" sz="13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1C8D2A00-2740-4A82-B754-8AD1611A1C3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05968" y="2213060"/>
            <a:ext cx="4180952" cy="923810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F6ACAD96-A178-4697-A7EB-9AE37AAD55ED}"/>
              </a:ext>
            </a:extLst>
          </p:cNvPr>
          <p:cNvSpPr/>
          <p:nvPr/>
        </p:nvSpPr>
        <p:spPr>
          <a:xfrm>
            <a:off x="1099756" y="3253012"/>
            <a:ext cx="3048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^</a:t>
            </a:r>
            <a:endParaRPr lang="ko-KR" altLang="en-US" sz="20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514E3310-46E2-4A20-86E9-C32F02B6CECC}"/>
              </a:ext>
            </a:extLst>
          </p:cNvPr>
          <p:cNvSpPr/>
          <p:nvPr/>
        </p:nvSpPr>
        <p:spPr>
          <a:xfrm>
            <a:off x="1597669" y="3251752"/>
            <a:ext cx="831059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^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메타문자는 문자열의 맨 처음과 일치함을 의미한다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이전에 알아보았던 컴파일 옵션 </a:t>
            </a:r>
            <a:r>
              <a:rPr lang="en-US" altLang="ko-KR" sz="13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re.MULTILINE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을 사용할 경우에는 </a:t>
            </a:r>
            <a:r>
              <a:rPr lang="ko-KR" altLang="en-US" sz="13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여러줄의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문자열에서는 각 라인의 처음과 일치하게 된다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3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27" name="그림 26">
            <a:extLst>
              <a:ext uri="{FF2B5EF4-FFF2-40B4-BE49-F238E27FC236}">
                <a16:creationId xmlns:a16="http://schemas.microsoft.com/office/drawing/2014/main" id="{F0097723-C80E-4138-AA20-A77EEFF3BA0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05968" y="3792775"/>
            <a:ext cx="4228571" cy="876190"/>
          </a:xfrm>
          <a:prstGeom prst="rect">
            <a:avLst/>
          </a:prstGeom>
        </p:spPr>
      </p:pic>
      <p:sp>
        <p:nvSpPr>
          <p:cNvPr id="28" name="직사각형 27">
            <a:extLst>
              <a:ext uri="{FF2B5EF4-FFF2-40B4-BE49-F238E27FC236}">
                <a16:creationId xmlns:a16="http://schemas.microsoft.com/office/drawing/2014/main" id="{EB7EB729-7B7F-437B-9725-2CF6B161777E}"/>
              </a:ext>
            </a:extLst>
          </p:cNvPr>
          <p:cNvSpPr/>
          <p:nvPr/>
        </p:nvSpPr>
        <p:spPr>
          <a:xfrm>
            <a:off x="1077287" y="4720236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/>
              <a:t>$</a:t>
            </a:r>
            <a:endParaRPr lang="ko-KR" altLang="en-US" dirty="0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75FBFA2F-9277-463A-890A-8573F44CF263}"/>
              </a:ext>
            </a:extLst>
          </p:cNvPr>
          <p:cNvSpPr/>
          <p:nvPr/>
        </p:nvSpPr>
        <p:spPr>
          <a:xfrm>
            <a:off x="1611808" y="4778160"/>
            <a:ext cx="6096000" cy="2923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$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메타문자는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^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메타문자의 반대의 경우이다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$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문자열의 끝과 매치함을 의미한다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3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30" name="그림 29">
            <a:extLst>
              <a:ext uri="{FF2B5EF4-FFF2-40B4-BE49-F238E27FC236}">
                <a16:creationId xmlns:a16="http://schemas.microsoft.com/office/drawing/2014/main" id="{D5FB0BD6-CA26-4E9F-9B19-3B3DF2A2A66D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b="9276"/>
          <a:stretch/>
        </p:blipFill>
        <p:spPr>
          <a:xfrm>
            <a:off x="1705968" y="5100360"/>
            <a:ext cx="5685714" cy="84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415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40228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dirty="0"/>
              <a:t>PAGE</a:t>
            </a:r>
            <a:r>
              <a:rPr lang="en-US" altLang="ko-KR" sz="1050" b="1" dirty="0"/>
              <a:t>01</a:t>
            </a:r>
            <a:endParaRPr lang="ko-KR" altLang="en-US" sz="1050" b="1" dirty="0"/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087D43C4-88CF-4D16-A986-AC685032F587}"/>
              </a:ext>
            </a:extLst>
          </p:cNvPr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 표현식 살펴보기</a:t>
            </a:r>
            <a:endParaRPr lang="en-US" altLang="ko-KR" sz="3600" dirty="0">
              <a:solidFill>
                <a:schemeClr val="tx1">
                  <a:lumMod val="75000"/>
                  <a:lumOff val="25000"/>
                </a:schemeClr>
              </a:solidFill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4F7CDA42-0D9E-48D0-8D85-A6CE345E07F6}"/>
              </a:ext>
            </a:extLst>
          </p:cNvPr>
          <p:cNvSpPr/>
          <p:nvPr/>
        </p:nvSpPr>
        <p:spPr>
          <a:xfrm>
            <a:off x="1246861" y="1169733"/>
            <a:ext cx="707254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 표현식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(Regular Expressions)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은 복잡한 문자열을 처리할 때 사용하는 기법으로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, </a:t>
            </a:r>
            <a:r>
              <a:rPr lang="ko-KR" altLang="en-US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파이썬만의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고유 문법이 아니라 문자열을 처리하는 모든 곳에서 사용된다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endParaRPr lang="ko-KR" altLang="en-US" sz="15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2434E6D9-1978-4489-AA73-03C50C06C74D}"/>
              </a:ext>
            </a:extLst>
          </p:cNvPr>
          <p:cNvSpPr/>
          <p:nvPr/>
        </p:nvSpPr>
        <p:spPr>
          <a:xfrm>
            <a:off x="5555801" y="456911"/>
            <a:ext cx="34820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※ </a:t>
            </a:r>
            <a:r>
              <a:rPr lang="ko-KR" altLang="en-US" sz="11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 표현식은 줄여서 간단히 </a:t>
            </a:r>
            <a:r>
              <a:rPr lang="en-US" altLang="ko-KR" sz="11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</a:t>
            </a:r>
            <a:r>
              <a:rPr lang="ko-KR" altLang="en-US" sz="11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정규식</a:t>
            </a:r>
            <a:r>
              <a:rPr lang="en-US" altLang="ko-KR" sz="11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</a:t>
            </a:r>
            <a:r>
              <a:rPr lang="ko-KR" altLang="en-US" sz="11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이라고도 말한다</a:t>
            </a:r>
            <a:r>
              <a:rPr lang="en-US" altLang="ko-KR" sz="11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1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896ED06-B7E2-4A9A-B73F-2DCD6F45380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23287" y="1923787"/>
            <a:ext cx="6076190" cy="2990476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33AD902A-2857-4E39-BA26-DC22DB95E83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016332" y="2540728"/>
            <a:ext cx="3152381" cy="1942857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19D8C506-A311-4726-9212-81C7FDBA0908}"/>
              </a:ext>
            </a:extLst>
          </p:cNvPr>
          <p:cNvSpPr/>
          <p:nvPr/>
        </p:nvSpPr>
        <p:spPr>
          <a:xfrm>
            <a:off x="1907604" y="5115368"/>
            <a:ext cx="87519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 표현식을 사용하면 이렇게 간단한 예제에서도 코드가 상당히 </a:t>
            </a:r>
            <a:r>
              <a:rPr lang="ko-KR" altLang="en-US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간결해진다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</a:p>
          <a:p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만약 </a:t>
            </a:r>
            <a:r>
              <a:rPr lang="ko-KR" altLang="en-US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찾고자하는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문자열 또는 바꾸어야 할 문자열의 규칙이 매우 복잡하다면 정규식의 효용은 더 커지게 된다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5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화살표: 오른쪽 7">
            <a:extLst>
              <a:ext uri="{FF2B5EF4-FFF2-40B4-BE49-F238E27FC236}">
                <a16:creationId xmlns:a16="http://schemas.microsoft.com/office/drawing/2014/main" id="{3FC6A836-8762-4F93-9691-EADAC1202C09}"/>
              </a:ext>
            </a:extLst>
          </p:cNvPr>
          <p:cNvSpPr/>
          <p:nvPr/>
        </p:nvSpPr>
        <p:spPr>
          <a:xfrm>
            <a:off x="6813545" y="3071278"/>
            <a:ext cx="1074199" cy="8256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019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40228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kumimoji="0" lang="en-US" altLang="ko-K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02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087D43C4-88CF-4D16-A986-AC685032F587}"/>
              </a:ext>
            </a:extLst>
          </p:cNvPr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o-KR" alt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 표현식 시작하기 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3F966000-0599-4364-A15B-0C7C0E5ECCE3}"/>
              </a:ext>
            </a:extLst>
          </p:cNvPr>
          <p:cNvSpPr/>
          <p:nvPr/>
        </p:nvSpPr>
        <p:spPr>
          <a:xfrm>
            <a:off x="1023287" y="1118231"/>
            <a:ext cx="3297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 표현식의 기초</a:t>
            </a:r>
            <a:r>
              <a:rPr lang="en-US" altLang="ko-KR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, </a:t>
            </a:r>
            <a:r>
              <a:rPr lang="ko-KR" altLang="en-US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메타 문자</a:t>
            </a:r>
            <a:endParaRPr lang="ko-KR" altLang="en-US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CC926DA9-0893-42F3-BAF6-B4F4E526A0DB}"/>
              </a:ext>
            </a:extLst>
          </p:cNvPr>
          <p:cNvSpPr/>
          <p:nvPr/>
        </p:nvSpPr>
        <p:spPr>
          <a:xfrm>
            <a:off x="1340716" y="1513506"/>
            <a:ext cx="680694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: 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메타 </a:t>
            </a:r>
            <a:r>
              <a:rPr lang="ko-KR" altLang="en-US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문자란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원래 그 문자가 가진 뜻이 아닌 특별한 용도로 사용되는 문자를 말한다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5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6E2BAED4-BA98-41F4-B378-2955895E038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47657" y="1569174"/>
            <a:ext cx="2361905" cy="257143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E3634207-9E35-47ED-93D0-7F1FB0D30069}"/>
              </a:ext>
            </a:extLst>
          </p:cNvPr>
          <p:cNvSpPr/>
          <p:nvPr/>
        </p:nvSpPr>
        <p:spPr>
          <a:xfrm>
            <a:off x="1077287" y="1993039"/>
            <a:ext cx="19094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문자 클래스 </a:t>
            </a:r>
            <a:r>
              <a:rPr lang="en-US" altLang="ko-KR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[ ]</a:t>
            </a:r>
            <a:endParaRPr lang="ko-KR" altLang="en-US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E08932F-C302-4F67-94FC-4EA29738B21A}"/>
              </a:ext>
            </a:extLst>
          </p:cNvPr>
          <p:cNvSpPr/>
          <p:nvPr/>
        </p:nvSpPr>
        <p:spPr>
          <a:xfrm>
            <a:off x="1340716" y="2443108"/>
            <a:ext cx="6658065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: 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문자 클래스로 만들어진 정규식은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"[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와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] 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사이의 문자들과 매치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라는 의미를 갖는다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5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CBBA7668-1AC9-47F4-8B6F-1A91B91DBC3C}"/>
              </a:ext>
            </a:extLst>
          </p:cNvPr>
          <p:cNvSpPr/>
          <p:nvPr/>
        </p:nvSpPr>
        <p:spPr>
          <a:xfrm>
            <a:off x="1685126" y="2889236"/>
            <a:ext cx="856377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즉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, 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 표현식이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[</a:t>
            </a:r>
            <a:r>
              <a:rPr lang="en-US" altLang="ko-KR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abc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]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라면 이 표현식의 의미는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"a, b, c 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중 한 개의 문자와 매치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를 뜻한다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</a:p>
          <a:p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</a:p>
          <a:p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* 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이해를 돕기 위해 문자열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"a", "before", "dude"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 </a:t>
            </a:r>
            <a:r>
              <a:rPr lang="ko-KR" altLang="en-US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정규식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[</a:t>
            </a:r>
            <a:r>
              <a:rPr lang="en-US" altLang="ko-KR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abc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]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와 어떻게 매치되는지 살펴보자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5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"a"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정규식과 일치하는 문자인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"a"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 있으므로 매치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"before"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정규식과 일치하는 문자인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"b"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 있으므로 매치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"dude"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정규식과 일치하는 문자인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a, b, c 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중 어느 하나도 포함하고 있지 않으므로 매치되지 않음</a:t>
            </a: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17F0BA2A-E482-4E1B-99FA-E483B1BDB7D1}"/>
              </a:ext>
            </a:extLst>
          </p:cNvPr>
          <p:cNvSpPr/>
          <p:nvPr/>
        </p:nvSpPr>
        <p:spPr>
          <a:xfrm>
            <a:off x="1705968" y="4597396"/>
            <a:ext cx="7722894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[ ] 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안의 두 문자 사이에 하이픈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(-)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을 사용하게 되면 두 문자 사이의 범위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(From - To)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를 의미한다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예를 들어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[a-c]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라는 정규 표현식은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[</a:t>
            </a:r>
            <a:r>
              <a:rPr lang="en-US" altLang="ko-KR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abc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]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와 동일하고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[0-5]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[012345]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와 동일하다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</a:p>
          <a:p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다음은 하이픈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(-)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을 이용한 문자 클래스의 사용 예이다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[a-</a:t>
            </a:r>
            <a:r>
              <a:rPr lang="en-US" altLang="ko-KR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zA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-Z] : 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알파벳 모두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[0-9] : 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숫자</a:t>
            </a:r>
          </a:p>
        </p:txBody>
      </p:sp>
    </p:spTree>
    <p:extLst>
      <p:ext uri="{BB962C8B-B14F-4D97-AF65-F5344CB8AC3E}">
        <p14:creationId xmlns:p14="http://schemas.microsoft.com/office/powerpoint/2010/main" val="1075221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40228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kumimoji="0" lang="en-US" altLang="ko-K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03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087D43C4-88CF-4D16-A986-AC685032F587}"/>
              </a:ext>
            </a:extLst>
          </p:cNvPr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정규 표현식 시작하기 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5B7250C4-7E90-4AA0-B364-AAE796382EFF}"/>
              </a:ext>
            </a:extLst>
          </p:cNvPr>
          <p:cNvSpPr/>
          <p:nvPr/>
        </p:nvSpPr>
        <p:spPr>
          <a:xfrm>
            <a:off x="987778" y="1530485"/>
            <a:ext cx="1071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Dot(.)</a:t>
            </a:r>
            <a:endParaRPr lang="ko-KR" altLang="en-US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93FDFF7-403F-4AAD-A7C6-4C794BB059B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98995" y="1632555"/>
            <a:ext cx="847619" cy="238095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E62EC7CA-1CE0-4096-B584-E03396686A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76908" y="2040031"/>
            <a:ext cx="1552381" cy="361905"/>
          </a:xfrm>
          <a:prstGeom prst="rect">
            <a:avLst/>
          </a:prstGeom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97304859-A9F9-4EC6-8F58-24413A4D24E1}"/>
              </a:ext>
            </a:extLst>
          </p:cNvPr>
          <p:cNvSpPr/>
          <p:nvPr/>
        </p:nvSpPr>
        <p:spPr>
          <a:xfrm>
            <a:off x="3901112" y="1530485"/>
            <a:ext cx="75633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즉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a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와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b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라는 문자 사이에 어떤 문자가 들어가도 모두 매치된다는 의미이다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</a:p>
          <a:p>
            <a:endParaRPr lang="en-US" altLang="ko-KR" sz="15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  <a:p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이해를 돕기 위해 문자열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</a:t>
            </a:r>
            <a:r>
              <a:rPr lang="en-US" altLang="ko-KR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aab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", "a0b", "</a:t>
            </a:r>
            <a:r>
              <a:rPr lang="en-US" altLang="ko-KR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abc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 </a:t>
            </a:r>
            <a:r>
              <a:rPr lang="ko-KR" altLang="en-US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정규식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en-US" altLang="ko-KR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a.b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와 어떻게 매치되는지 살펴보자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</a:p>
          <a:p>
            <a:endParaRPr lang="en-US" altLang="ko-KR" sz="15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  <a:p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•"</a:t>
            </a:r>
            <a:r>
              <a:rPr lang="en-US" altLang="ko-KR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aab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가운데 문자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"a"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 모든 문자를 의미하는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과 일치하므로 정규식과 매치된다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</a:p>
          <a:p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•"a0b"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가운데 문자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"0"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 모든 문자를 의미하는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과 일치하므로 정규식과 매치된다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</a:p>
          <a:p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•"</a:t>
            </a:r>
            <a:r>
              <a:rPr lang="en-US" altLang="ko-KR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abc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"a"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문자와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"b"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문자 사이에 어떤 문자라도 하나는 있어야 하는 이 정규식과 일치하지 </a:t>
            </a:r>
            <a:endParaRPr lang="en-US" altLang="ko-KR" sz="15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  <a:p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   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않으므로 매치되지 않는다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</a:p>
        </p:txBody>
      </p:sp>
      <p:pic>
        <p:nvPicPr>
          <p:cNvPr id="27" name="그림 26">
            <a:extLst>
              <a:ext uri="{FF2B5EF4-FFF2-40B4-BE49-F238E27FC236}">
                <a16:creationId xmlns:a16="http://schemas.microsoft.com/office/drawing/2014/main" id="{8CF92E08-78A4-4C2A-A44A-F61B0166B37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98995" y="4203537"/>
            <a:ext cx="655615" cy="238095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EFD92358-4030-4A3A-BB35-C58667D5FDD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173548" y="4582088"/>
            <a:ext cx="1698944" cy="361905"/>
          </a:xfrm>
          <a:prstGeom prst="rect">
            <a:avLst/>
          </a:prstGeom>
        </p:spPr>
      </p:pic>
      <p:sp>
        <p:nvSpPr>
          <p:cNvPr id="30" name="직사각형 29">
            <a:extLst>
              <a:ext uri="{FF2B5EF4-FFF2-40B4-BE49-F238E27FC236}">
                <a16:creationId xmlns:a16="http://schemas.microsoft.com/office/drawing/2014/main" id="{F6AF7275-D53B-4395-BA1F-73D4D53ADA7A}"/>
              </a:ext>
            </a:extLst>
          </p:cNvPr>
          <p:cNvSpPr/>
          <p:nvPr/>
        </p:nvSpPr>
        <p:spPr>
          <a:xfrm>
            <a:off x="3901112" y="4127766"/>
            <a:ext cx="691718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따라서 </a:t>
            </a:r>
            <a:r>
              <a:rPr lang="ko-KR" altLang="en-US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정규식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a[.]b 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</a:t>
            </a:r>
            <a:r>
              <a:rPr lang="en-US" altLang="ko-KR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a.b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라는 문자열과는 매치되고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"a0b"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라는 문자와는 매치되지 않는다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5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1338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40228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kumimoji="0" lang="en-US" altLang="ko-K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04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087D43C4-88CF-4D16-A986-AC685032F587}"/>
              </a:ext>
            </a:extLst>
          </p:cNvPr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정규 표현식 시작하기 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11FA79A1-256C-4C1F-B6A0-183C92B4050F}"/>
              </a:ext>
            </a:extLst>
          </p:cNvPr>
          <p:cNvSpPr/>
          <p:nvPr/>
        </p:nvSpPr>
        <p:spPr>
          <a:xfrm>
            <a:off x="1132810" y="1065160"/>
            <a:ext cx="1215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반복 </a:t>
            </a:r>
            <a:r>
              <a:rPr lang="en-US" altLang="ko-KR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(*)</a:t>
            </a:r>
            <a:endParaRPr lang="ko-KR" altLang="en-US" b="1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31" name="그림 30">
            <a:extLst>
              <a:ext uri="{FF2B5EF4-FFF2-40B4-BE49-F238E27FC236}">
                <a16:creationId xmlns:a16="http://schemas.microsoft.com/office/drawing/2014/main" id="{D98ADFA5-95C1-41E7-8835-96E334F6D4D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14369" y="1113468"/>
            <a:ext cx="600000" cy="285714"/>
          </a:xfrm>
          <a:prstGeom prst="rect">
            <a:avLst/>
          </a:prstGeom>
        </p:spPr>
      </p:pic>
      <p:sp>
        <p:nvSpPr>
          <p:cNvPr id="32" name="직사각형 31">
            <a:extLst>
              <a:ext uri="{FF2B5EF4-FFF2-40B4-BE49-F238E27FC236}">
                <a16:creationId xmlns:a16="http://schemas.microsoft.com/office/drawing/2014/main" id="{EC2DC744-530A-4AC2-916B-CD0038E21AA5}"/>
              </a:ext>
            </a:extLst>
          </p:cNvPr>
          <p:cNvSpPr/>
          <p:nvPr/>
        </p:nvSpPr>
        <p:spPr>
          <a:xfrm>
            <a:off x="3301978" y="1071141"/>
            <a:ext cx="76856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 정규식에는 반복을 의미하는 * 메타문자가 사용되었다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</a:p>
          <a:p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여기서 사용된 *의 의미는 *바로 앞에 있는 문자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a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 </a:t>
            </a:r>
            <a:r>
              <a:rPr lang="en-US" altLang="ko-KR" sz="1400" u="sng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0</a:t>
            </a:r>
            <a:r>
              <a:rPr lang="ko-KR" altLang="en-US" sz="1400" u="sng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부터 무한대로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반복될 수 있다는 의미이다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endParaRPr lang="ko-KR" altLang="en-US" sz="14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33" name="그림 32">
            <a:extLst>
              <a:ext uri="{FF2B5EF4-FFF2-40B4-BE49-F238E27FC236}">
                <a16:creationId xmlns:a16="http://schemas.microsoft.com/office/drawing/2014/main" id="{7FF5106E-2807-4075-838C-ED67BFD65F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01978" y="1671682"/>
            <a:ext cx="6076190" cy="1809524"/>
          </a:xfrm>
          <a:prstGeom prst="rect">
            <a:avLst/>
          </a:prstGeom>
        </p:spPr>
      </p:pic>
      <p:sp>
        <p:nvSpPr>
          <p:cNvPr id="34" name="직사각형 33">
            <a:extLst>
              <a:ext uri="{FF2B5EF4-FFF2-40B4-BE49-F238E27FC236}">
                <a16:creationId xmlns:a16="http://schemas.microsoft.com/office/drawing/2014/main" id="{AF1ACC2E-0108-4E4A-93C7-3FD17DFC467B}"/>
              </a:ext>
            </a:extLst>
          </p:cNvPr>
          <p:cNvSpPr/>
          <p:nvPr/>
        </p:nvSpPr>
        <p:spPr>
          <a:xfrm>
            <a:off x="1132810" y="3581463"/>
            <a:ext cx="1263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반복 </a:t>
            </a:r>
            <a:r>
              <a:rPr lang="en-US" altLang="ko-KR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(+)</a:t>
            </a:r>
            <a:endParaRPr lang="ko-KR" altLang="en-US" b="1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2A3E32F6-0BDB-47AB-91AB-F0E0505EAE1E}"/>
              </a:ext>
            </a:extLst>
          </p:cNvPr>
          <p:cNvSpPr/>
          <p:nvPr/>
        </p:nvSpPr>
        <p:spPr>
          <a:xfrm>
            <a:off x="3224929" y="3579925"/>
            <a:ext cx="65552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반복을 나타내는 또 다른 메타 문자로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+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 있다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+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</a:t>
            </a:r>
            <a:r>
              <a:rPr lang="ko-KR" altLang="en-US" sz="1400" u="sng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최소 </a:t>
            </a:r>
            <a:r>
              <a:rPr lang="en-US" altLang="ko-KR" sz="1400" u="sng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1</a:t>
            </a:r>
            <a:r>
              <a:rPr lang="ko-KR" altLang="en-US" sz="1400" u="sng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번 이상 반복될 때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사용한다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즉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, *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 반복 횟수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0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부터라면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+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반복 횟수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1</a:t>
            </a:r>
            <a:r>
              <a:rPr lang="ko-KR" altLang="en-US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부터인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것이다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4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36" name="그림 35">
            <a:extLst>
              <a:ext uri="{FF2B5EF4-FFF2-40B4-BE49-F238E27FC236}">
                <a16:creationId xmlns:a16="http://schemas.microsoft.com/office/drawing/2014/main" id="{E6A3D597-F73C-43E1-9A4E-E70EBAA946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11795" y="3665081"/>
            <a:ext cx="457143" cy="285714"/>
          </a:xfrm>
          <a:prstGeom prst="rect">
            <a:avLst/>
          </a:prstGeom>
        </p:spPr>
      </p:pic>
      <p:pic>
        <p:nvPicPr>
          <p:cNvPr id="37" name="그림 36">
            <a:extLst>
              <a:ext uri="{FF2B5EF4-FFF2-40B4-BE49-F238E27FC236}">
                <a16:creationId xmlns:a16="http://schemas.microsoft.com/office/drawing/2014/main" id="{117F9855-5F10-4EF6-82E1-FBE32B3D17B4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3368" t="19016" r="4946" b="10359"/>
          <a:stretch/>
        </p:blipFill>
        <p:spPr>
          <a:xfrm>
            <a:off x="1148131" y="4094233"/>
            <a:ext cx="1947237" cy="302674"/>
          </a:xfrm>
          <a:prstGeom prst="rect">
            <a:avLst/>
          </a:prstGeom>
        </p:spPr>
      </p:pic>
      <p:pic>
        <p:nvPicPr>
          <p:cNvPr id="38" name="그림 37">
            <a:extLst>
              <a:ext uri="{FF2B5EF4-FFF2-40B4-BE49-F238E27FC236}">
                <a16:creationId xmlns:a16="http://schemas.microsoft.com/office/drawing/2014/main" id="{6A67337D-8AE7-4C4B-BA00-CC883F6C41A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235311" y="4175324"/>
            <a:ext cx="6142857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318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40228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kumimoji="0" lang="en-US" altLang="ko-K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05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087D43C4-88CF-4D16-A986-AC685032F587}"/>
              </a:ext>
            </a:extLst>
          </p:cNvPr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정규 표현식 시작하기 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E1F01031-E039-4984-A8FA-CD42DF5DFA89}"/>
              </a:ext>
            </a:extLst>
          </p:cNvPr>
          <p:cNvSpPr/>
          <p:nvPr/>
        </p:nvSpPr>
        <p:spPr>
          <a:xfrm>
            <a:off x="1066831" y="1225781"/>
            <a:ext cx="1975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반복 </a:t>
            </a:r>
            <a:r>
              <a:rPr lang="en-US" altLang="ko-KR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({</a:t>
            </a:r>
            <a:r>
              <a:rPr lang="en-US" altLang="ko-KR" b="1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m,n</a:t>
            </a:r>
            <a:r>
              <a:rPr lang="en-US" altLang="ko-KR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}, ?)</a:t>
            </a:r>
            <a:endParaRPr lang="ko-KR" altLang="en-US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8654A962-2142-496F-A096-1B92522490BE}"/>
              </a:ext>
            </a:extLst>
          </p:cNvPr>
          <p:cNvSpPr/>
          <p:nvPr/>
        </p:nvSpPr>
        <p:spPr>
          <a:xfrm>
            <a:off x="3042052" y="1229409"/>
            <a:ext cx="779299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{ }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메타 문자를 이용하면 반복 횟수를 고정시킬 수 있다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</a:p>
          <a:p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{m, n}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정규식을 사용하면 반복 횟수가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m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부터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n</a:t>
            </a:r>
            <a:r>
              <a:rPr lang="ko-KR" altLang="en-US" sz="13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까지인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것을 매치할 수 있다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또한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m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또는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n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을 생략할 수도 있다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만약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{3,}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처럼 사용하면 반복 횟수가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3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이상인 경우이고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{,3}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처럼 사용하면 반복 횟수가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3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이하인 것을 의미한다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생략된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m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은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0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과 동일하며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,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생략된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n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은 무한대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(2</a:t>
            </a:r>
            <a:r>
              <a:rPr lang="ko-KR" altLang="en-US" sz="13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억개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미만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)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의 의미를 갖는다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3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33D0EDDC-4611-409E-8682-59A8807B3A17}"/>
              </a:ext>
            </a:extLst>
          </p:cNvPr>
          <p:cNvGrpSpPr/>
          <p:nvPr/>
        </p:nvGrpSpPr>
        <p:grpSpPr>
          <a:xfrm>
            <a:off x="874358" y="2464534"/>
            <a:ext cx="5125568" cy="2946364"/>
            <a:chOff x="762299" y="2063436"/>
            <a:chExt cx="5790576" cy="3167702"/>
          </a:xfrm>
        </p:grpSpPr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349C6589-157C-4B0F-8A05-9D44BC845F0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b="77472"/>
            <a:stretch/>
          </p:blipFill>
          <p:spPr>
            <a:xfrm>
              <a:off x="762300" y="2063436"/>
              <a:ext cx="5785584" cy="892553"/>
            </a:xfrm>
            <a:prstGeom prst="rect">
              <a:avLst/>
            </a:prstGeom>
          </p:spPr>
        </p:pic>
        <p:pic>
          <p:nvPicPr>
            <p:cNvPr id="26" name="그림 25">
              <a:extLst>
                <a:ext uri="{FF2B5EF4-FFF2-40B4-BE49-F238E27FC236}">
                  <a16:creationId xmlns:a16="http://schemas.microsoft.com/office/drawing/2014/main" id="{BDB36D17-CE29-4764-BFF9-87353E214F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l="2249" t="32640" r="-1" b="44832"/>
            <a:stretch/>
          </p:blipFill>
          <p:spPr>
            <a:xfrm>
              <a:off x="762299" y="2950265"/>
              <a:ext cx="5790576" cy="892552"/>
            </a:xfrm>
            <a:prstGeom prst="rect">
              <a:avLst/>
            </a:prstGeom>
          </p:spPr>
        </p:pic>
        <p:pic>
          <p:nvPicPr>
            <p:cNvPr id="25" name="그림 24">
              <a:extLst>
                <a:ext uri="{FF2B5EF4-FFF2-40B4-BE49-F238E27FC236}">
                  <a16:creationId xmlns:a16="http://schemas.microsoft.com/office/drawing/2014/main" id="{8EB782A4-55C7-4B58-BBD8-24BD7F7F00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t="62955"/>
            <a:stretch/>
          </p:blipFill>
          <p:spPr>
            <a:xfrm>
              <a:off x="762300" y="3763441"/>
              <a:ext cx="5785584" cy="1467697"/>
            </a:xfrm>
            <a:prstGeom prst="rect">
              <a:avLst/>
            </a:prstGeom>
          </p:spPr>
        </p:pic>
      </p:grpSp>
      <p:grpSp>
        <p:nvGrpSpPr>
          <p:cNvPr id="9" name="그룹 8">
            <a:extLst>
              <a:ext uri="{FF2B5EF4-FFF2-40B4-BE49-F238E27FC236}">
                <a16:creationId xmlns:a16="http://schemas.microsoft.com/office/drawing/2014/main" id="{96135A81-9ED8-4826-94B2-918DF2FD6E45}"/>
              </a:ext>
            </a:extLst>
          </p:cNvPr>
          <p:cNvGrpSpPr/>
          <p:nvPr/>
        </p:nvGrpSpPr>
        <p:grpSpPr>
          <a:xfrm>
            <a:off x="6124609" y="2464534"/>
            <a:ext cx="5374214" cy="2946364"/>
            <a:chOff x="6966063" y="2449561"/>
            <a:chExt cx="6180953" cy="3318285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3788BE7D-F145-43FE-9E93-D93C65A16CC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/>
            <a:srcRect t="58531"/>
            <a:stretch/>
          </p:blipFill>
          <p:spPr>
            <a:xfrm>
              <a:off x="6966064" y="3962956"/>
              <a:ext cx="6180952" cy="1804890"/>
            </a:xfrm>
            <a:prstGeom prst="rect">
              <a:avLst/>
            </a:prstGeom>
          </p:spPr>
        </p:pic>
        <p:pic>
          <p:nvPicPr>
            <p:cNvPr id="27" name="그림 26">
              <a:extLst>
                <a:ext uri="{FF2B5EF4-FFF2-40B4-BE49-F238E27FC236}">
                  <a16:creationId xmlns:a16="http://schemas.microsoft.com/office/drawing/2014/main" id="{924B9277-5387-4A5D-92BC-92381E52C3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/>
            <a:srcRect l="2511" t="29941" b="52295"/>
            <a:stretch/>
          </p:blipFill>
          <p:spPr>
            <a:xfrm>
              <a:off x="7043656" y="3220138"/>
              <a:ext cx="6103359" cy="773166"/>
            </a:xfrm>
            <a:prstGeom prst="rect">
              <a:avLst/>
            </a:prstGeom>
          </p:spPr>
        </p:pic>
        <p:pic>
          <p:nvPicPr>
            <p:cNvPr id="28" name="그림 27">
              <a:extLst>
                <a:ext uri="{FF2B5EF4-FFF2-40B4-BE49-F238E27FC236}">
                  <a16:creationId xmlns:a16="http://schemas.microsoft.com/office/drawing/2014/main" id="{4611B960-05E7-4860-B4AC-EBB9A49BD1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/>
            <a:srcRect b="79884"/>
            <a:stretch/>
          </p:blipFill>
          <p:spPr>
            <a:xfrm>
              <a:off x="6966063" y="2449561"/>
              <a:ext cx="6180952" cy="8755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78332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40228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kumimoji="0" lang="en-US" altLang="ko-K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06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087D43C4-88CF-4D16-A986-AC685032F587}"/>
              </a:ext>
            </a:extLst>
          </p:cNvPr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정규 표현식 시작하기 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FF79E47E-7BEF-4EF1-AC59-E61B0652B54B}"/>
              </a:ext>
            </a:extLst>
          </p:cNvPr>
          <p:cNvGrpSpPr/>
          <p:nvPr/>
        </p:nvGrpSpPr>
        <p:grpSpPr>
          <a:xfrm>
            <a:off x="1340715" y="1346816"/>
            <a:ext cx="8646663" cy="3740089"/>
            <a:chOff x="1340716" y="1435101"/>
            <a:chExt cx="8499972" cy="3454519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9141C1E0-B383-4904-8AB1-2D6452A83FA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t="71240" r="17033"/>
            <a:stretch/>
          </p:blipFill>
          <p:spPr>
            <a:xfrm>
              <a:off x="1376330" y="3669076"/>
              <a:ext cx="7567092" cy="1220544"/>
            </a:xfrm>
            <a:prstGeom prst="rect">
              <a:avLst/>
            </a:prstGeom>
          </p:spPr>
        </p:pic>
        <p:pic>
          <p:nvPicPr>
            <p:cNvPr id="25" name="그림 24">
              <a:extLst>
                <a:ext uri="{FF2B5EF4-FFF2-40B4-BE49-F238E27FC236}">
                  <a16:creationId xmlns:a16="http://schemas.microsoft.com/office/drawing/2014/main" id="{11B621DF-3C54-4FCD-BA86-842CFA75C1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l="1755" t="45787" b="37174"/>
            <a:stretch/>
          </p:blipFill>
          <p:spPr>
            <a:xfrm>
              <a:off x="1425988" y="2999158"/>
              <a:ext cx="8414700" cy="723120"/>
            </a:xfrm>
            <a:prstGeom prst="rect">
              <a:avLst/>
            </a:prstGeom>
          </p:spPr>
        </p:pic>
        <p:pic>
          <p:nvPicPr>
            <p:cNvPr id="26" name="그림 25">
              <a:extLst>
                <a:ext uri="{FF2B5EF4-FFF2-40B4-BE49-F238E27FC236}">
                  <a16:creationId xmlns:a16="http://schemas.microsoft.com/office/drawing/2014/main" id="{A8FF5AD6-F449-4F76-9197-1D949C86F5C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b="62891"/>
            <a:stretch/>
          </p:blipFill>
          <p:spPr>
            <a:xfrm>
              <a:off x="1340716" y="1435101"/>
              <a:ext cx="8499972" cy="15748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52682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62301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kumimoji="0" lang="en-US" altLang="ko-K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07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087D43C4-88CF-4D16-A986-AC685032F587}"/>
              </a:ext>
            </a:extLst>
          </p:cNvPr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정규 표현식 시작하기 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8F519D5C-150A-4000-ABFA-BA79DC1A11D5}"/>
              </a:ext>
            </a:extLst>
          </p:cNvPr>
          <p:cNvSpPr/>
          <p:nvPr/>
        </p:nvSpPr>
        <p:spPr>
          <a:xfrm>
            <a:off x="1340716" y="1657637"/>
            <a:ext cx="4883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 err="1">
                <a:highlight>
                  <a:srgbClr val="E7CDBF"/>
                </a:highlight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파이썬에서</a:t>
            </a:r>
            <a:r>
              <a:rPr lang="ko-KR" altLang="en-US" b="1" dirty="0">
                <a:highlight>
                  <a:srgbClr val="E7CDBF"/>
                </a:highlight>
              </a:rPr>
              <a:t> 정규 표현식을 지원하는 </a:t>
            </a:r>
            <a:r>
              <a:rPr lang="en-US" altLang="ko-KR" b="1" dirty="0">
                <a:highlight>
                  <a:srgbClr val="E7CDBF"/>
                </a:highlight>
              </a:rPr>
              <a:t>re </a:t>
            </a:r>
            <a:r>
              <a:rPr lang="ko-KR" altLang="en-US" b="1" dirty="0">
                <a:highlight>
                  <a:srgbClr val="E7CDBF"/>
                </a:highlight>
              </a:rPr>
              <a:t>모듈</a:t>
            </a:r>
            <a:endParaRPr lang="ko-KR" altLang="en-US" dirty="0">
              <a:highlight>
                <a:srgbClr val="E7CDBF"/>
              </a:highlight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C71DD3BA-2EF2-490B-872C-15E08A78E9EE}"/>
              </a:ext>
            </a:extLst>
          </p:cNvPr>
          <p:cNvSpPr/>
          <p:nvPr/>
        </p:nvSpPr>
        <p:spPr>
          <a:xfrm>
            <a:off x="1340716" y="2315243"/>
            <a:ext cx="3148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정규식을 이용한 문자열 검색</a:t>
            </a:r>
            <a:endParaRPr lang="ko-KR" altLang="en-US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BDDE9E64-AC1C-4329-B6A3-F7533B77DD4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56126" y="2876170"/>
            <a:ext cx="6342857" cy="21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228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62301" y="818243"/>
            <a:ext cx="10813143" cy="52904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kumimoji="0" lang="en-US" altLang="ko-K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08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087D43C4-88CF-4D16-A986-AC685032F587}"/>
              </a:ext>
            </a:extLst>
          </p:cNvPr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정규 표현식 시작하기 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7C1EB25E-E8CE-446F-8E09-1E7D6EDAF2EC}"/>
              </a:ext>
            </a:extLst>
          </p:cNvPr>
          <p:cNvSpPr/>
          <p:nvPr/>
        </p:nvSpPr>
        <p:spPr>
          <a:xfrm>
            <a:off x="1095538" y="827190"/>
            <a:ext cx="1150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match</a:t>
            </a:r>
            <a:endParaRPr lang="ko-KR" altLang="en-US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48E5C64-2CF1-4111-92D4-619793D65C46}"/>
              </a:ext>
            </a:extLst>
          </p:cNvPr>
          <p:cNvSpPr/>
          <p:nvPr/>
        </p:nvSpPr>
        <p:spPr>
          <a:xfrm>
            <a:off x="1130906" y="3371902"/>
            <a:ext cx="11741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search</a:t>
            </a:r>
            <a:endParaRPr lang="ko-KR" altLang="en-US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69B8E90D-AD1F-465B-9733-2EB610629FEF}"/>
              </a:ext>
            </a:extLst>
          </p:cNvPr>
          <p:cNvSpPr/>
          <p:nvPr/>
        </p:nvSpPr>
        <p:spPr>
          <a:xfrm>
            <a:off x="2240416" y="883053"/>
            <a:ext cx="6096000" cy="2923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: match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메서드는 </a:t>
            </a:r>
            <a:r>
              <a:rPr lang="ko-KR" altLang="en-US" sz="1300" u="sng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문자열의 처음부터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정규식과 매치되는지 조사한다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3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25119177-0A83-4219-876A-C715E2185EF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60056" y="1255200"/>
            <a:ext cx="3380952" cy="714286"/>
          </a:xfrm>
          <a:prstGeom prst="rect">
            <a:avLst/>
          </a:prstGeom>
        </p:spPr>
      </p:pic>
      <p:sp>
        <p:nvSpPr>
          <p:cNvPr id="27" name="직사각형 26">
            <a:extLst>
              <a:ext uri="{FF2B5EF4-FFF2-40B4-BE49-F238E27FC236}">
                <a16:creationId xmlns:a16="http://schemas.microsoft.com/office/drawing/2014/main" id="{34F65B4E-6099-4BCB-9427-B5DA27B34DAE}"/>
              </a:ext>
            </a:extLst>
          </p:cNvPr>
          <p:cNvSpPr/>
          <p:nvPr/>
        </p:nvSpPr>
        <p:spPr>
          <a:xfrm>
            <a:off x="2353529" y="1984082"/>
            <a:ext cx="6096000" cy="2923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"python"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이라는 문자열은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[a-z]+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정규식에 부합되므로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match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객체가 </a:t>
            </a:r>
            <a:r>
              <a:rPr lang="ko-KR" altLang="en-US" sz="13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리턴된다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3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28" name="그림 27">
            <a:extLst>
              <a:ext uri="{FF2B5EF4-FFF2-40B4-BE49-F238E27FC236}">
                <a16:creationId xmlns:a16="http://schemas.microsoft.com/office/drawing/2014/main" id="{6A51A84C-C9EB-412B-8C1E-6A9F73C0D15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85804" y="2285344"/>
            <a:ext cx="2961905" cy="742857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2FA6B15D-189D-4248-9944-A7374376DB74}"/>
              </a:ext>
            </a:extLst>
          </p:cNvPr>
          <p:cNvSpPr/>
          <p:nvPr/>
        </p:nvSpPr>
        <p:spPr>
          <a:xfrm>
            <a:off x="2360056" y="3025570"/>
            <a:ext cx="802134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"3 python"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이라는 문자열은 처음에 나오는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3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이라는 문자가 </a:t>
            </a:r>
            <a:r>
              <a:rPr lang="ko-KR" altLang="en-US" sz="13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정규식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[a-z]+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에 부합되지 않으므로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None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 </a:t>
            </a:r>
            <a:r>
              <a:rPr lang="ko-KR" altLang="en-US" sz="13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리턴된다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3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30" name="그림 29">
            <a:extLst>
              <a:ext uri="{FF2B5EF4-FFF2-40B4-BE49-F238E27FC236}">
                <a16:creationId xmlns:a16="http://schemas.microsoft.com/office/drawing/2014/main" id="{34985C6A-9D63-42D5-9669-855F286048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20584" y="3803658"/>
            <a:ext cx="3171429" cy="647619"/>
          </a:xfrm>
          <a:prstGeom prst="rect">
            <a:avLst/>
          </a:prstGeom>
        </p:spPr>
      </p:pic>
      <p:sp>
        <p:nvSpPr>
          <p:cNvPr id="31" name="직사각형 30">
            <a:extLst>
              <a:ext uri="{FF2B5EF4-FFF2-40B4-BE49-F238E27FC236}">
                <a16:creationId xmlns:a16="http://schemas.microsoft.com/office/drawing/2014/main" id="{A1804729-C5CF-4273-A8DD-DA071F7C724F}"/>
              </a:ext>
            </a:extLst>
          </p:cNvPr>
          <p:cNvSpPr/>
          <p:nvPr/>
        </p:nvSpPr>
        <p:spPr>
          <a:xfrm>
            <a:off x="2341006" y="4547803"/>
            <a:ext cx="780119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"python"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이라는 문자열에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search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메서드를 수행하면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match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메서드를 수행했을 때와 동일하게 매치된다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3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32" name="그림 31">
            <a:extLst>
              <a:ext uri="{FF2B5EF4-FFF2-40B4-BE49-F238E27FC236}">
                <a16:creationId xmlns:a16="http://schemas.microsoft.com/office/drawing/2014/main" id="{4810CC98-C9BC-402D-994D-5A0D6EAE51D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02568" y="4934037"/>
            <a:ext cx="3638095" cy="704762"/>
          </a:xfrm>
          <a:prstGeom prst="rect">
            <a:avLst/>
          </a:prstGeom>
        </p:spPr>
      </p:pic>
      <p:sp>
        <p:nvSpPr>
          <p:cNvPr id="33" name="직사각형 32">
            <a:extLst>
              <a:ext uri="{FF2B5EF4-FFF2-40B4-BE49-F238E27FC236}">
                <a16:creationId xmlns:a16="http://schemas.microsoft.com/office/drawing/2014/main" id="{99DC8FA7-5829-4483-86CD-9DD20584160C}"/>
              </a:ext>
            </a:extLst>
          </p:cNvPr>
          <p:cNvSpPr/>
          <p:nvPr/>
        </p:nvSpPr>
        <p:spPr>
          <a:xfrm>
            <a:off x="2315823" y="5639760"/>
            <a:ext cx="650739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"3 python"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이라는 문자열의 첫 번째 문자는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"3"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이지만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search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문자열의 처음부터 검색하는 것이 아니라 문자열 전체를 검색하기 때문에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"3 "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이후의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"python"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이라는 문자열과 매치된다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A149A402-36F6-4B0E-9714-AAF321C9448E}"/>
              </a:ext>
            </a:extLst>
          </p:cNvPr>
          <p:cNvSpPr/>
          <p:nvPr/>
        </p:nvSpPr>
        <p:spPr>
          <a:xfrm>
            <a:off x="2718810" y="6223601"/>
            <a:ext cx="599653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300" u="sng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이렇듯 </a:t>
            </a:r>
            <a:r>
              <a:rPr lang="en-US" altLang="ko-KR" sz="1300" u="sng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match </a:t>
            </a:r>
            <a:r>
              <a:rPr lang="ko-KR" altLang="en-US" sz="1300" u="sng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메서드와 </a:t>
            </a:r>
            <a:r>
              <a:rPr lang="en-US" altLang="ko-KR" sz="1300" u="sng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search </a:t>
            </a:r>
            <a:r>
              <a:rPr lang="ko-KR" altLang="en-US" sz="1300" u="sng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메서드는 문자열의 처음부터 검색할지의 여부에 따라 다르게 사용해야 한다</a:t>
            </a:r>
            <a:r>
              <a:rPr lang="en-US" altLang="ko-KR" sz="1300" u="sng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D337B4A9-3FE4-4AA2-9BD5-196BC5E2FF5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782011" y="203329"/>
            <a:ext cx="2933333" cy="485714"/>
          </a:xfrm>
          <a:prstGeom prst="rect">
            <a:avLst/>
          </a:prstGeom>
        </p:spPr>
      </p:pic>
      <p:sp>
        <p:nvSpPr>
          <p:cNvPr id="35" name="직사각형 34">
            <a:extLst>
              <a:ext uri="{FF2B5EF4-FFF2-40B4-BE49-F238E27FC236}">
                <a16:creationId xmlns:a16="http://schemas.microsoft.com/office/drawing/2014/main" id="{6DBC3182-16BE-4288-AE87-0F3600347245}"/>
              </a:ext>
            </a:extLst>
          </p:cNvPr>
          <p:cNvSpPr/>
          <p:nvPr/>
        </p:nvSpPr>
        <p:spPr>
          <a:xfrm>
            <a:off x="2255281" y="3425354"/>
            <a:ext cx="6096000" cy="2923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: </a:t>
            </a:r>
            <a:r>
              <a:rPr lang="ko-KR" altLang="en-US" sz="1300" u="sng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문자열 전체를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검색하여 정규식과 매치되는지 조사한다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3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71485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2923</TotalTime>
  <Words>905</Words>
  <Application>Microsoft Office PowerPoint</Application>
  <PresentationFormat>와이드스크린</PresentationFormat>
  <Paragraphs>87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맑은 고딕</vt:lpstr>
      <vt:lpstr>Arial</vt:lpstr>
      <vt:lpstr>서울남산체 B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조땡</dc:creator>
  <cp:lastModifiedBy>오유림</cp:lastModifiedBy>
  <cp:revision>455</cp:revision>
  <dcterms:created xsi:type="dcterms:W3CDTF">2018-08-02T07:05:36Z</dcterms:created>
  <dcterms:modified xsi:type="dcterms:W3CDTF">2019-02-21T05:28:53Z</dcterms:modified>
</cp:coreProperties>
</file>