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6" r:id="rId3"/>
    <p:sldId id="264" r:id="rId4"/>
    <p:sldId id="267" r:id="rId5"/>
    <p:sldId id="265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43C4FD-D5A3-4492-9B2A-B198688A81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2816011-C3CA-4CDC-8CCE-DD2B2802F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26EA4F3-DA20-4CAF-AE15-97053C374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608FD7-7EBE-470F-A09C-407EBC94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8846D2-CD24-42CC-9381-BB68D4F92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89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0B4AB3-D4E5-4ADA-A509-367B8AA9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CAE0F01-CC29-49B6-96FF-FB5853389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56D43E-BD08-41BB-A03A-918F16CE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A67740-362D-4535-A475-A9EFD8496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CBF079-C2E2-4A4F-85A9-6AAD123A0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13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FFD19C8-6459-42E1-9D6A-188EF8B6F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177087F-89EE-4BD4-8881-8E8C8A70C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BC1DEB2-203B-4EB1-BF23-C1EBEAA5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19323B-B359-42B6-8BF2-BEB4235D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BFEEF7-0EA8-41B3-BE8D-1EBE9746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6969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FC7D2-8416-4FCE-955A-DDDF55367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8E16ED2-0D9E-4B03-843B-FC7034C2B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3A3197-8285-4778-9B42-BE889408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932248-77B5-45DF-A8E8-23F752670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743D129-AF6A-4FC0-9366-9D24DCD6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852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FC09BA-4146-45DE-94F4-431330929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E6D0F3D-6667-477E-BA11-3AC20F96A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475DCD1-EA5F-43E4-A514-58E50ACC1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006421-458C-4E95-AA63-69DEFA1F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9D409A4-DBEA-4E5C-AC3B-B012AA33B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3504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5F9E61D-84BE-4805-B1A6-DA79CB5B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D76AB2-6CF8-4597-A4BB-D2AB8BDBEA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FD37ACB-E26C-413C-8F72-D2ACC230F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4D905B-71B3-43A7-A207-8B06F195B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AD78382-AF8F-4691-8189-5D989CB57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E71A150-CEB1-4DD0-9DEA-4AF005A06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136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23AD651-486D-46D9-BBAE-2CA0CD1DE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EAB5BCB-EA2D-4FD4-B3C9-767CBBD36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2DDEFA4-B78C-4E66-8467-67033020D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3584D01-E223-4437-B09F-77DB8DD0C4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069F420-0C75-4249-A2A6-D6B8242BD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ED8A74-64C1-4E2F-9D47-B7DF17A8B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C7E06754-78D4-4377-A866-E5DE571EF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659A4FF-B523-44F2-82DF-0C34B654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315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AE72D-6B8B-4763-9B35-D8892B8F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3BD93E5-7682-4CE6-BE4F-6E6AA00E6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8B46222-1E02-4818-A5F1-FB19BF941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54A3ABD-1EEB-4077-A0CA-C7A2A04C8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375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4854B31-D254-4D19-B3B6-E0A0F840A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11EA3A4-D790-49ED-9D5E-2E679961E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42AE454-4583-456C-8036-8BA52EE4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73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73FA05-CBA6-4460-ADE9-DD47AF442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607BE6E-F2A1-4F4A-8C81-BBDD5C2DA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0CFCEC7-A125-44FB-AC47-A1B246223F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50445B7-7448-4B38-8A71-3C8C29B6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237CDE8-C0B9-411D-86AB-84C0AF00E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9870CC2-3330-46CC-A2DE-E832FE471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867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CFF82A-1457-4DB8-98CC-1B5934E76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450A9F0-08CB-4B54-B616-370EF7C137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8A5DB81-D8B4-450C-B6A0-0BC2FE0A3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BEA5CC-C8C8-40DB-A071-960EF7A7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463144E-9E8A-45B4-9151-ACF7B9C0F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408BB7E-55F9-4324-9E20-2C6E7D1BF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709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695A7DF-3423-4A8B-A95B-37B188D26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BBE781-0B92-49CD-A90E-0D1986C95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BF6A195-E0AA-46B9-B61D-71B9EFE464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CD3E3-6FAD-45D3-BA4E-BD2B4FFD4CF5}" type="datetimeFigureOut">
              <a:rPr lang="ko-KR" altLang="en-US" smtClean="0"/>
              <a:t>2019-02-21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C8236E-3AB4-4235-82AD-00FD01C078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630554-0493-40A2-AF0D-414CCD4D4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A099-2E8B-412D-912A-D515E99C4F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237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78797" y="2624023"/>
            <a:ext cx="6234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프로그램의 구조를 쌓는다 </a:t>
            </a: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!</a:t>
            </a:r>
          </a:p>
          <a:p>
            <a:pPr algn="ctr"/>
            <a:r>
              <a:rPr lang="ko-KR" altLang="en-US" sz="4000" dirty="0" err="1">
                <a:solidFill>
                  <a:srgbClr val="1F4E79"/>
                </a:solidFill>
                <a:latin typeface="Impact" panose="020B0806030902050204" pitchFamily="34" charset="0"/>
              </a:rPr>
              <a:t>제어문</a:t>
            </a: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(if,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 </a:t>
            </a: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while,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 </a:t>
            </a: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for)</a:t>
            </a:r>
            <a:endParaRPr lang="ko-KR" altLang="en-US" sz="4000" dirty="0">
              <a:solidFill>
                <a:srgbClr val="1F4E79"/>
              </a:solidFill>
              <a:latin typeface="Impact" panose="020B0806030902050204" pitchFamily="34" charset="0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73469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3227" y="299177"/>
            <a:ext cx="1739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01. If 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303225" y="3942768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 err="1"/>
              <a:t>조건문</a:t>
            </a:r>
            <a:r>
              <a:rPr lang="ko-KR" altLang="en-US" dirty="0"/>
              <a:t> 중 조건문은 참과 거짓을 판단하는 문장을 말함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554488" y="2746065"/>
            <a:ext cx="43154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/>
              <a:t> </a:t>
            </a:r>
            <a:r>
              <a:rPr lang="ko-KR" altLang="en-US" dirty="0" err="1"/>
              <a:t>조건문</a:t>
            </a:r>
            <a:r>
              <a:rPr lang="en-US" altLang="ko-KR" dirty="0"/>
              <a:t>: →</a:t>
            </a:r>
            <a:r>
              <a:rPr lang="ko-KR" altLang="en-US" dirty="0" err="1"/>
              <a:t>조건문</a:t>
            </a:r>
            <a:r>
              <a:rPr lang="ko-KR" altLang="en-US" dirty="0"/>
              <a:t> 다음에 </a:t>
            </a:r>
            <a:r>
              <a:rPr lang="en-US" altLang="ko-KR" dirty="0"/>
              <a:t>‘:’ </a:t>
            </a:r>
            <a:r>
              <a:rPr lang="ko-KR" altLang="en-US" dirty="0"/>
              <a:t>를 꼭 넣자</a:t>
            </a:r>
            <a:r>
              <a:rPr lang="en-US" altLang="ko-KR" dirty="0"/>
              <a:t>!</a:t>
            </a:r>
          </a:p>
          <a:p>
            <a:r>
              <a:rPr lang="en-US" altLang="ko-KR" dirty="0"/>
              <a:t>   </a:t>
            </a:r>
            <a:r>
              <a:rPr lang="ko-KR" altLang="en-US" dirty="0"/>
              <a:t>수행할 문장 </a:t>
            </a:r>
            <a:r>
              <a:rPr lang="en-US" altLang="ko-KR" dirty="0"/>
              <a:t>1</a:t>
            </a:r>
          </a:p>
          <a:p>
            <a:r>
              <a:rPr lang="en-US" altLang="ko-KR" dirty="0"/>
              <a:t>   </a:t>
            </a:r>
            <a:r>
              <a:rPr lang="ko-KR" altLang="en-US" dirty="0"/>
              <a:t>수행할 문장 </a:t>
            </a:r>
            <a:r>
              <a:rPr lang="en-US" altLang="ko-KR" dirty="0"/>
              <a:t>2</a:t>
            </a:r>
          </a:p>
          <a:p>
            <a:r>
              <a:rPr lang="en-US" altLang="ko-KR" dirty="0"/>
              <a:t>   </a:t>
            </a:r>
            <a:r>
              <a:rPr lang="ko-KR" altLang="en-US" dirty="0"/>
              <a:t>수행할 문장 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A42A0E-D1F0-494D-86E7-0F9D53B8D272}"/>
              </a:ext>
            </a:extLst>
          </p:cNvPr>
          <p:cNvSpPr txBox="1"/>
          <p:nvPr/>
        </p:nvSpPr>
        <p:spPr>
          <a:xfrm>
            <a:off x="303225" y="2226567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/>
              <a:t>문을 만들 때에는  </a:t>
            </a:r>
            <a:r>
              <a:rPr lang="en-US" altLang="ko-KR" dirty="0"/>
              <a:t>If </a:t>
            </a:r>
            <a:r>
              <a:rPr lang="ko-KR" altLang="en-US" dirty="0" err="1"/>
              <a:t>조건문</a:t>
            </a:r>
            <a:r>
              <a:rPr lang="ko-KR" altLang="en-US" dirty="0"/>
              <a:t> 아래 문장 부터 </a:t>
            </a:r>
            <a:r>
              <a:rPr lang="en-US" altLang="ko-KR" dirty="0"/>
              <a:t>if</a:t>
            </a:r>
            <a:r>
              <a:rPr lang="ko-KR" altLang="en-US" dirty="0"/>
              <a:t>문에 속하는 모든 문장에 들여쓰기를 </a:t>
            </a:r>
            <a:r>
              <a:rPr lang="ko-KR" altLang="en-US" dirty="0" err="1"/>
              <a:t>해야한다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026238"/>
            <a:ext cx="113053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/>
              <a:t>문의 기본 구조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en-US" altLang="ko-KR" dirty="0" err="1"/>
              <a:t>if~else</a:t>
            </a:r>
            <a:r>
              <a:rPr lang="ko-KR" altLang="en-US" dirty="0"/>
              <a:t>를 이용한 </a:t>
            </a:r>
            <a:r>
              <a:rPr lang="ko-KR" altLang="en-US" dirty="0" err="1"/>
              <a:t>조건문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ko-KR" altLang="en-US" dirty="0"/>
              <a:t>조건문을 </a:t>
            </a:r>
            <a:r>
              <a:rPr lang="ko-KR" altLang="en-US" dirty="0" err="1"/>
              <a:t>태스트</a:t>
            </a:r>
            <a:r>
              <a:rPr lang="ko-KR" altLang="en-US" dirty="0"/>
              <a:t> 하여 참이면 </a:t>
            </a:r>
            <a:r>
              <a:rPr lang="en-US" altLang="ko-KR" dirty="0"/>
              <a:t>if</a:t>
            </a:r>
            <a:r>
              <a:rPr lang="ko-KR" altLang="en-US" dirty="0"/>
              <a:t>문 바로 다음의 문장 들을 수행하고 거짓이면 </a:t>
            </a:r>
            <a:r>
              <a:rPr lang="en-US" altLang="ko-KR" dirty="0"/>
              <a:t>else</a:t>
            </a:r>
            <a:r>
              <a:rPr lang="ko-KR" altLang="en-US" dirty="0"/>
              <a:t>문 다음 문장들을 </a:t>
            </a:r>
            <a:endParaRPr lang="en-US" altLang="ko-KR" dirty="0"/>
          </a:p>
          <a:p>
            <a:r>
              <a:rPr lang="en-US" altLang="ko-KR" dirty="0"/>
              <a:t>    </a:t>
            </a:r>
            <a:r>
              <a:rPr lang="ko-KR" altLang="en-US" dirty="0"/>
              <a:t>수행함 그래서 </a:t>
            </a:r>
            <a:r>
              <a:rPr lang="en-US" altLang="ko-KR" dirty="0"/>
              <a:t>else</a:t>
            </a:r>
            <a:r>
              <a:rPr lang="ko-KR" altLang="en-US" dirty="0"/>
              <a:t>문은 단독으로 사용하지 못한다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FD3F8A6-4375-46F3-ACFB-47A6E65DE9F1}"/>
              </a:ext>
            </a:extLst>
          </p:cNvPr>
          <p:cNvSpPr txBox="1"/>
          <p:nvPr/>
        </p:nvSpPr>
        <p:spPr>
          <a:xfrm>
            <a:off x="303225" y="4495613"/>
            <a:ext cx="11305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그렇다면 보통 어떤 것들로 조건들이 참인지 거짓 인지 구별을 할까</a:t>
            </a:r>
            <a:r>
              <a:rPr lang="en-US" altLang="ko-KR" dirty="0"/>
              <a:t>?</a:t>
            </a:r>
          </a:p>
          <a:p>
            <a:endParaRPr lang="en-US" altLang="ko-KR" dirty="0"/>
          </a:p>
          <a:p>
            <a:r>
              <a:rPr lang="ko-KR" altLang="en-US" dirty="0"/>
              <a:t>첫째로는 비교연산자를 많이 사용한다고 한다</a:t>
            </a:r>
            <a:r>
              <a:rPr lang="en-US" altLang="ko-KR" dirty="0"/>
              <a:t>.</a:t>
            </a: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6B4953F-5AAF-454D-BF78-E7C43FDEA4E6}"/>
              </a:ext>
            </a:extLst>
          </p:cNvPr>
          <p:cNvGraphicFramePr>
            <a:graphicFrameLocks noGrp="1"/>
          </p:cNvGraphicFramePr>
          <p:nvPr/>
        </p:nvGraphicFramePr>
        <p:xfrm>
          <a:off x="7910376" y="3987296"/>
          <a:ext cx="383893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467">
                  <a:extLst>
                    <a:ext uri="{9D8B030D-6E8A-4147-A177-3AD203B41FA5}">
                      <a16:colId xmlns:a16="http://schemas.microsoft.com/office/drawing/2014/main" val="1320262191"/>
                    </a:ext>
                  </a:extLst>
                </a:gridCol>
                <a:gridCol w="1919467">
                  <a:extLst>
                    <a:ext uri="{9D8B030D-6E8A-4147-A177-3AD203B41FA5}">
                      <a16:colId xmlns:a16="http://schemas.microsoft.com/office/drawing/2014/main" val="741520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비교 연산자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설명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8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x&lt;y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보다 작다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27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X&gt;y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보다 크다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59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X==y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가 같다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5097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X!=y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가 같지 않다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343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X&gt;=y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보다 크거나 작다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39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X&lt;=y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보다 작거나 같다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337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192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3227" y="299177"/>
            <a:ext cx="1739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01. If 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7FC3-8EEA-4773-B62B-E8858A5F9845}"/>
              </a:ext>
            </a:extLst>
          </p:cNvPr>
          <p:cNvSpPr txBox="1"/>
          <p:nvPr/>
        </p:nvSpPr>
        <p:spPr>
          <a:xfrm>
            <a:off x="647464" y="3348803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/>
              <a:t>와 </a:t>
            </a:r>
            <a:r>
              <a:rPr lang="en-US" altLang="ko-KR" dirty="0"/>
              <a:t>else</a:t>
            </a:r>
            <a:r>
              <a:rPr lang="ko-KR" altLang="en-US" dirty="0"/>
              <a:t>만으로 표현                                 </a:t>
            </a:r>
            <a:r>
              <a:rPr lang="en-US" altLang="ko-KR" dirty="0" err="1"/>
              <a:t>elif</a:t>
            </a:r>
            <a:r>
              <a:rPr lang="en-US" altLang="ko-KR" dirty="0"/>
              <a:t> </a:t>
            </a:r>
            <a:r>
              <a:rPr lang="ko-KR" altLang="en-US" dirty="0"/>
              <a:t>추가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D842C7-56B7-427C-A670-C2720BE597A6}"/>
              </a:ext>
            </a:extLst>
          </p:cNvPr>
          <p:cNvSpPr txBox="1"/>
          <p:nvPr/>
        </p:nvSpPr>
        <p:spPr>
          <a:xfrm>
            <a:off x="554488" y="2746065"/>
            <a:ext cx="11305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If</a:t>
            </a:r>
            <a:r>
              <a:rPr lang="ko-KR" altLang="en-US" dirty="0"/>
              <a:t>와 </a:t>
            </a:r>
            <a:r>
              <a:rPr lang="en-US" altLang="ko-KR" dirty="0"/>
              <a:t>else</a:t>
            </a:r>
            <a:r>
              <a:rPr lang="ko-KR" altLang="en-US" dirty="0"/>
              <a:t>만으로 다양한 조건을 어렵게 해주지만 </a:t>
            </a:r>
            <a:r>
              <a:rPr lang="en-US" altLang="ko-KR" dirty="0" err="1"/>
              <a:t>elif</a:t>
            </a:r>
            <a:r>
              <a:rPr lang="en-US" altLang="ko-KR" dirty="0"/>
              <a:t> </a:t>
            </a:r>
            <a:r>
              <a:rPr lang="ko-KR" altLang="en-US" dirty="0"/>
              <a:t>조건문을 넣으면 쉽게 파악할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A42A0E-D1F0-494D-86E7-0F9D53B8D272}"/>
              </a:ext>
            </a:extLst>
          </p:cNvPr>
          <p:cNvSpPr txBox="1"/>
          <p:nvPr/>
        </p:nvSpPr>
        <p:spPr>
          <a:xfrm>
            <a:off x="303225" y="2226567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조건문</a:t>
            </a:r>
            <a:r>
              <a:rPr lang="ko-KR" altLang="en-US" dirty="0"/>
              <a:t> </a:t>
            </a:r>
            <a:r>
              <a:rPr lang="en-US" altLang="ko-KR" dirty="0" err="1"/>
              <a:t>elif</a:t>
            </a:r>
            <a:endParaRPr lang="ko-KR" alt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172B3A-95A3-4518-ACDB-2E23F90F3BFB}"/>
              </a:ext>
            </a:extLst>
          </p:cNvPr>
          <p:cNvSpPr txBox="1"/>
          <p:nvPr/>
        </p:nvSpPr>
        <p:spPr>
          <a:xfrm>
            <a:off x="303225" y="1026238"/>
            <a:ext cx="11305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2</a:t>
            </a:r>
            <a:r>
              <a:rPr lang="ko-KR" altLang="en-US" dirty="0"/>
              <a:t>번째 연산자로는 </a:t>
            </a:r>
            <a:r>
              <a:rPr lang="en-US" altLang="ko-KR" dirty="0"/>
              <a:t>and, or,</a:t>
            </a:r>
            <a:r>
              <a:rPr lang="ko-KR" altLang="en-US" dirty="0"/>
              <a:t> </a:t>
            </a:r>
            <a:r>
              <a:rPr lang="en-US" altLang="ko-KR" dirty="0"/>
              <a:t>not</a:t>
            </a:r>
            <a:r>
              <a:rPr lang="ko-KR" altLang="en-US" dirty="0"/>
              <a:t>이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6B4953F-5AAF-454D-BF78-E7C43FDEA4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443597"/>
              </p:ext>
            </p:extLst>
          </p:nvPr>
        </p:nvGraphicFramePr>
        <p:xfrm>
          <a:off x="5171706" y="553125"/>
          <a:ext cx="3836218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6751">
                  <a:extLst>
                    <a:ext uri="{9D8B030D-6E8A-4147-A177-3AD203B41FA5}">
                      <a16:colId xmlns:a16="http://schemas.microsoft.com/office/drawing/2014/main" val="1320262191"/>
                    </a:ext>
                  </a:extLst>
                </a:gridCol>
                <a:gridCol w="1919467">
                  <a:extLst>
                    <a:ext uri="{9D8B030D-6E8A-4147-A177-3AD203B41FA5}">
                      <a16:colId xmlns:a16="http://schemas.microsoft.com/office/drawing/2014/main" val="7415208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연산자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/>
                        <a:t>설명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468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 or 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와 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 둘 중에 하나만 참이면 참이다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27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X and y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/>
                        <a:t>X</a:t>
                      </a:r>
                      <a:r>
                        <a:rPr lang="ko-KR" altLang="en-US" sz="1200" dirty="0"/>
                        <a:t>와</a:t>
                      </a:r>
                      <a:r>
                        <a:rPr lang="en-US" altLang="ko-KR" sz="1200" dirty="0"/>
                        <a:t>y</a:t>
                      </a:r>
                      <a:r>
                        <a:rPr lang="ko-KR" altLang="en-US" sz="1200" dirty="0"/>
                        <a:t>가 모두 </a:t>
                      </a:r>
                      <a:r>
                        <a:rPr lang="ko-KR" altLang="en-US" sz="1200" dirty="0" err="1"/>
                        <a:t>참이여만</a:t>
                      </a:r>
                      <a:r>
                        <a:rPr lang="ko-KR" altLang="en-US" sz="1200" dirty="0"/>
                        <a:t> 한다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259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Not x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dirty="0" err="1"/>
                        <a:t>Xrk</a:t>
                      </a:r>
                      <a:r>
                        <a:rPr lang="en-US" altLang="ko-KR" sz="1200" dirty="0"/>
                        <a:t> </a:t>
                      </a:r>
                      <a:r>
                        <a:rPr lang="ko-KR" altLang="en-US" sz="1200" dirty="0"/>
                        <a:t>거짓이면 참이다</a:t>
                      </a:r>
                      <a:r>
                        <a:rPr lang="en-US" altLang="ko-KR" sz="1200" dirty="0"/>
                        <a:t>.</a:t>
                      </a:r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7509740"/>
                  </a:ext>
                </a:extLst>
              </a:tr>
            </a:tbl>
          </a:graphicData>
        </a:graphic>
      </p:graphicFrame>
      <p:pic>
        <p:nvPicPr>
          <p:cNvPr id="8" name="그림 7">
            <a:extLst>
              <a:ext uri="{FF2B5EF4-FFF2-40B4-BE49-F238E27FC236}">
                <a16:creationId xmlns:a16="http://schemas.microsoft.com/office/drawing/2014/main" id="{1D9C8C47-3529-4562-B1B7-E32B2C29DA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67" y="3662978"/>
            <a:ext cx="3409950" cy="273367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B550681A-1D0C-4799-85A7-6AD7BD969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065" y="3736813"/>
            <a:ext cx="320992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325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3227" y="299177"/>
            <a:ext cx="17395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</a:rPr>
              <a:t>01. If 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F8597225-4557-4767-8656-A1E65CBA1B58}"/>
              </a:ext>
            </a:extLst>
          </p:cNvPr>
          <p:cNvSpPr/>
          <p:nvPr/>
        </p:nvSpPr>
        <p:spPr>
          <a:xfrm>
            <a:off x="467456" y="1206398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altLang="ko-KR" b="1" dirty="0">
                <a:effectLst/>
              </a:rPr>
              <a:t>if </a:t>
            </a:r>
            <a:r>
              <a:rPr lang="ko-KR" altLang="en-US" b="1" dirty="0" err="1">
                <a:effectLst/>
              </a:rPr>
              <a:t>조건문</a:t>
            </a:r>
            <a:r>
              <a:rPr lang="ko-KR" altLang="en-US" b="1" dirty="0">
                <a:effectLst/>
              </a:rPr>
              <a:t> </a:t>
            </a:r>
            <a:r>
              <a:rPr lang="en-US" altLang="ko-KR" b="1" dirty="0">
                <a:effectLst/>
              </a:rPr>
              <a:t>:</a:t>
            </a:r>
            <a:endParaRPr lang="ko-KR" altLang="en-US" dirty="0">
              <a:effectLst/>
            </a:endParaRPr>
          </a:p>
          <a:p>
            <a:pPr algn="just"/>
            <a:r>
              <a:rPr lang="en-US" altLang="ko-KR" dirty="0">
                <a:effectLst/>
              </a:rPr>
              <a:t>(if </a:t>
            </a:r>
            <a:r>
              <a:rPr lang="ko-KR" altLang="en-US" dirty="0">
                <a:effectLst/>
              </a:rPr>
              <a:t>조건문이 참일 때 실행할 코드 </a:t>
            </a:r>
            <a:r>
              <a:rPr lang="en-US" altLang="ko-KR" dirty="0">
                <a:effectLst/>
              </a:rPr>
              <a:t>...)</a:t>
            </a:r>
          </a:p>
          <a:p>
            <a:pPr algn="just"/>
            <a:r>
              <a:rPr lang="en-US" altLang="ko-KR" b="1" dirty="0" err="1">
                <a:effectLst/>
              </a:rPr>
              <a:t>elif</a:t>
            </a:r>
            <a:r>
              <a:rPr lang="en-US" altLang="ko-KR" b="1" dirty="0">
                <a:effectLst/>
              </a:rPr>
              <a:t> </a:t>
            </a:r>
            <a:r>
              <a:rPr lang="ko-KR" altLang="en-US" b="1" dirty="0" err="1">
                <a:effectLst/>
              </a:rPr>
              <a:t>조건문</a:t>
            </a:r>
            <a:r>
              <a:rPr lang="ko-KR" altLang="en-US" b="1" dirty="0">
                <a:effectLst/>
              </a:rPr>
              <a:t> </a:t>
            </a:r>
            <a:r>
              <a:rPr lang="en-US" altLang="ko-KR" b="1" dirty="0">
                <a:effectLst/>
              </a:rPr>
              <a:t>:</a:t>
            </a:r>
            <a:endParaRPr lang="ko-KR" altLang="en-US" dirty="0">
              <a:effectLst/>
            </a:endParaRPr>
          </a:p>
          <a:p>
            <a:pPr algn="just"/>
            <a:r>
              <a:rPr lang="en-US" altLang="ko-KR" dirty="0">
                <a:effectLst/>
              </a:rPr>
              <a:t>(</a:t>
            </a:r>
            <a:r>
              <a:rPr lang="en-US" altLang="ko-KR" dirty="0" err="1">
                <a:effectLst/>
              </a:rPr>
              <a:t>elif</a:t>
            </a:r>
            <a:r>
              <a:rPr lang="en-US" altLang="ko-KR" dirty="0">
                <a:effectLst/>
              </a:rPr>
              <a:t> </a:t>
            </a:r>
            <a:r>
              <a:rPr lang="ko-KR" altLang="en-US" dirty="0">
                <a:effectLst/>
              </a:rPr>
              <a:t>조건문이 참일 때 실행할 코드 </a:t>
            </a:r>
            <a:r>
              <a:rPr lang="en-US" altLang="ko-KR" dirty="0">
                <a:effectLst/>
              </a:rPr>
              <a:t>...)</a:t>
            </a:r>
          </a:p>
          <a:p>
            <a:pPr algn="just"/>
            <a:r>
              <a:rPr lang="en-US" altLang="ko-KR" b="1" dirty="0">
                <a:effectLst/>
              </a:rPr>
              <a:t>else :</a:t>
            </a:r>
            <a:endParaRPr lang="ko-KR" altLang="en-US" dirty="0">
              <a:effectLst/>
            </a:endParaRPr>
          </a:p>
          <a:p>
            <a:pPr algn="just"/>
            <a:r>
              <a:rPr lang="en-US" altLang="ko-KR" dirty="0">
                <a:effectLst/>
              </a:rPr>
              <a:t>(</a:t>
            </a:r>
            <a:r>
              <a:rPr lang="ko-KR" altLang="en-US" dirty="0">
                <a:effectLst/>
              </a:rPr>
              <a:t>조건문이 모두 거짓일 때 실행할 코드 </a:t>
            </a:r>
            <a:r>
              <a:rPr lang="en-US" altLang="ko-KR" dirty="0">
                <a:effectLst/>
              </a:rPr>
              <a:t>...)</a:t>
            </a:r>
          </a:p>
          <a:p>
            <a:pPr algn="just"/>
            <a:br>
              <a:rPr lang="en-US" altLang="ko-KR" dirty="0">
                <a:effectLst/>
              </a:rPr>
            </a:br>
            <a:endParaRPr lang="en-US" altLang="ko-KR" dirty="0">
              <a:effectLst/>
            </a:endParaRPr>
          </a:p>
          <a:p>
            <a:pPr algn="just"/>
            <a:r>
              <a:rPr lang="en-US" altLang="ko-KR" dirty="0">
                <a:effectLst/>
              </a:rPr>
              <a:t>if, </a:t>
            </a:r>
            <a:r>
              <a:rPr lang="en-US" altLang="ko-KR" dirty="0" err="1">
                <a:effectLst/>
              </a:rPr>
              <a:t>elif</a:t>
            </a:r>
            <a:r>
              <a:rPr lang="en-US" altLang="ko-KR" dirty="0">
                <a:effectLst/>
              </a:rPr>
              <a:t> </a:t>
            </a:r>
            <a:r>
              <a:rPr lang="ko-KR" altLang="en-US" dirty="0">
                <a:effectLst/>
              </a:rPr>
              <a:t>조건문이 </a:t>
            </a:r>
            <a:r>
              <a:rPr lang="ko-KR" altLang="en-US" b="1" dirty="0">
                <a:effectLst/>
              </a:rPr>
              <a:t>모두 거짓일 때는 </a:t>
            </a:r>
            <a:r>
              <a:rPr lang="en-US" altLang="ko-KR" b="1" dirty="0">
                <a:effectLst/>
              </a:rPr>
              <a:t>else </a:t>
            </a:r>
            <a:r>
              <a:rPr lang="ko-KR" altLang="en-US" b="1" dirty="0">
                <a:effectLst/>
              </a:rPr>
              <a:t>블록을 수행</a:t>
            </a:r>
            <a:r>
              <a:rPr lang="ko-KR" altLang="en-US" dirty="0">
                <a:effectLst/>
              </a:rPr>
              <a:t>한다</a:t>
            </a:r>
            <a:r>
              <a:rPr lang="en-US" altLang="ko-KR" dirty="0">
                <a:effectLst/>
              </a:rPr>
              <a:t>.</a:t>
            </a:r>
          </a:p>
          <a:p>
            <a:pPr algn="just"/>
            <a:r>
              <a:rPr lang="en-US" altLang="ko-KR" dirty="0" err="1">
                <a:effectLst/>
              </a:rPr>
              <a:t>elif</a:t>
            </a:r>
            <a:r>
              <a:rPr lang="en-US" altLang="ko-KR" dirty="0">
                <a:effectLst/>
              </a:rPr>
              <a:t> </a:t>
            </a:r>
            <a:r>
              <a:rPr lang="ko-KR" altLang="en-US" dirty="0">
                <a:effectLst/>
              </a:rPr>
              <a:t>없이 </a:t>
            </a:r>
            <a:r>
              <a:rPr lang="en-US" altLang="ko-KR" dirty="0">
                <a:effectLst/>
              </a:rPr>
              <a:t>if </a:t>
            </a:r>
            <a:r>
              <a:rPr lang="ko-KR" altLang="en-US" dirty="0">
                <a:effectLst/>
              </a:rPr>
              <a:t>다음에 바로 </a:t>
            </a:r>
            <a:r>
              <a:rPr lang="en-US" altLang="ko-KR" dirty="0">
                <a:effectLst/>
              </a:rPr>
              <a:t>else</a:t>
            </a:r>
            <a:r>
              <a:rPr lang="ko-KR" altLang="en-US" dirty="0">
                <a:effectLst/>
              </a:rPr>
              <a:t>문이 올 수 있다</a:t>
            </a:r>
            <a:r>
              <a:rPr lang="en-US" altLang="ko-KR" dirty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426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918" y="435071"/>
            <a:ext cx="1930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000">
                <a:solidFill>
                  <a:srgbClr val="1F4E79"/>
                </a:solidFill>
                <a:latin typeface="Impact" panose="020B0806030902050204" pitchFamily="34" charset="0"/>
                <a:ea typeface="맑은 고딕" panose="020B0503020000020004" pitchFamily="50" charset="-127"/>
              </a:rPr>
              <a:t>While</a:t>
            </a:r>
            <a:r>
              <a:rPr lang="ko-KR" altLang="en-US" sz="4000" dirty="0">
                <a:solidFill>
                  <a:srgbClr val="1F4E79"/>
                </a:solidFill>
                <a:latin typeface="Impact" panose="020B0806030902050204" pitchFamily="34" charset="0"/>
                <a:ea typeface="맑은 고딕" panose="020B0503020000020004" pitchFamily="50" charset="-127"/>
              </a:rPr>
              <a:t>문</a:t>
            </a:r>
            <a:endParaRPr kumimoji="0" lang="ko-KR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1F4E79"/>
              </a:solidFill>
              <a:effectLst/>
              <a:uLnTx/>
              <a:uFillTx/>
              <a:latin typeface="Impact" panose="020B0806030902050204" pitchFamily="34" charset="0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278DA-535F-44AE-B0F6-A6A31434A150}"/>
              </a:ext>
            </a:extLst>
          </p:cNvPr>
          <p:cNvSpPr txBox="1"/>
          <p:nvPr/>
        </p:nvSpPr>
        <p:spPr>
          <a:xfrm>
            <a:off x="434108" y="1256145"/>
            <a:ext cx="595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While</a:t>
            </a:r>
            <a:r>
              <a:rPr lang="ko-KR" altLang="en-US" dirty="0"/>
              <a:t>문은</a:t>
            </a:r>
            <a:r>
              <a:rPr lang="en-US" altLang="ko-KR" dirty="0"/>
              <a:t> </a:t>
            </a:r>
            <a:r>
              <a:rPr lang="ko-KR" altLang="en-US" dirty="0"/>
              <a:t>반복해서 문장을 수행해야할 경우 사용한다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A065B6-1118-45E4-A84E-E943B0A5CFCB}"/>
              </a:ext>
            </a:extLst>
          </p:cNvPr>
          <p:cNvSpPr txBox="1"/>
          <p:nvPr/>
        </p:nvSpPr>
        <p:spPr>
          <a:xfrm>
            <a:off x="434108" y="1654739"/>
            <a:ext cx="910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effectLst/>
              </a:rPr>
              <a:t>while</a:t>
            </a:r>
            <a:r>
              <a:rPr lang="ko-KR" altLang="en-US" dirty="0">
                <a:effectLst/>
              </a:rPr>
              <a:t>문은 조건문이 참인 동안에 </a:t>
            </a:r>
            <a:r>
              <a:rPr lang="en-US" altLang="ko-KR" dirty="0">
                <a:effectLst/>
              </a:rPr>
              <a:t>while</a:t>
            </a:r>
            <a:r>
              <a:rPr lang="ko-KR" altLang="en-US" dirty="0">
                <a:effectLst/>
              </a:rPr>
              <a:t>문 아래에 속하는 문장들이 반복해서 수행된다</a:t>
            </a:r>
            <a:endParaRPr lang="ko-KR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3B2A-1ABD-4B94-BE3A-05DABE14068B}"/>
              </a:ext>
            </a:extLst>
          </p:cNvPr>
          <p:cNvSpPr txBox="1"/>
          <p:nvPr/>
        </p:nvSpPr>
        <p:spPr>
          <a:xfrm>
            <a:off x="895927" y="2336800"/>
            <a:ext cx="1828800" cy="141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0CCE7728-A9F7-4328-AEDF-1060DF3944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5500" y="2380790"/>
            <a:ext cx="3752850" cy="12287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9B5AC97-C201-4AED-86C4-2327F3B2E86A}"/>
              </a:ext>
            </a:extLst>
          </p:cNvPr>
          <p:cNvSpPr txBox="1"/>
          <p:nvPr/>
        </p:nvSpPr>
        <p:spPr>
          <a:xfrm>
            <a:off x="6856809" y="2475853"/>
            <a:ext cx="39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→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264A8C10-4492-42D0-BF5E-B82E3E1304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60" y="2065462"/>
            <a:ext cx="6369338" cy="43574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F5B8931-D4AA-4B2B-B08B-155D87B2F891}"/>
              </a:ext>
            </a:extLst>
          </p:cNvPr>
          <p:cNvSpPr txBox="1"/>
          <p:nvPr/>
        </p:nvSpPr>
        <p:spPr>
          <a:xfrm rot="10800000">
            <a:off x="6687316" y="5688726"/>
            <a:ext cx="39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→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B593F0A-E5D8-4F83-A8DD-5282CC7877E6}"/>
              </a:ext>
            </a:extLst>
          </p:cNvPr>
          <p:cNvSpPr txBox="1"/>
          <p:nvPr/>
        </p:nvSpPr>
        <p:spPr>
          <a:xfrm>
            <a:off x="7056423" y="5577412"/>
            <a:ext cx="2743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/>
              <a:t>While</a:t>
            </a:r>
            <a:r>
              <a:rPr lang="ko-KR" altLang="en-US" sz="1600" dirty="0"/>
              <a:t>문이 반복되는 과정을 순서대로 정리한 표</a:t>
            </a:r>
          </a:p>
        </p:txBody>
      </p:sp>
    </p:spTree>
    <p:extLst>
      <p:ext uri="{BB962C8B-B14F-4D97-AF65-F5344CB8AC3E}">
        <p14:creationId xmlns:p14="http://schemas.microsoft.com/office/powerpoint/2010/main" val="682682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918" y="435071"/>
            <a:ext cx="1930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278DA-535F-44AE-B0F6-A6A31434A150}"/>
              </a:ext>
            </a:extLst>
          </p:cNvPr>
          <p:cNvSpPr txBox="1"/>
          <p:nvPr/>
        </p:nvSpPr>
        <p:spPr>
          <a:xfrm>
            <a:off x="434108" y="1256145"/>
            <a:ext cx="108042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문을 만들 때 변수를 꼭 설정 하기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변수를 </a:t>
            </a: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설정해야지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문에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서 빠져나갈 수 있으며 에러 또한 발생하지 않는다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A065B6-1118-45E4-A84E-E943B0A5CFCB}"/>
              </a:ext>
            </a:extLst>
          </p:cNvPr>
          <p:cNvSpPr txBox="1"/>
          <p:nvPr/>
        </p:nvSpPr>
        <p:spPr>
          <a:xfrm>
            <a:off x="434108" y="2091996"/>
            <a:ext cx="910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문은 조건문이 참인 동안에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 아래에 속하는 문장들이 반복해서 수행된다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3B2A-1ABD-4B94-BE3A-05DABE14068B}"/>
              </a:ext>
            </a:extLst>
          </p:cNvPr>
          <p:cNvSpPr txBox="1"/>
          <p:nvPr/>
        </p:nvSpPr>
        <p:spPr>
          <a:xfrm>
            <a:off x="895927" y="2336800"/>
            <a:ext cx="1828800" cy="141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F3A572-6D06-4EB8-A74F-DA6C05B64B8D}"/>
              </a:ext>
            </a:extLst>
          </p:cNvPr>
          <p:cNvSpPr txBox="1"/>
          <p:nvPr/>
        </p:nvSpPr>
        <p:spPr>
          <a:xfrm>
            <a:off x="434109" y="2650848"/>
            <a:ext cx="1013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하지만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문을 강제로 빠져나가게 하고 싶으면 해당 </a:t>
            </a: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조건문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마지막에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break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문을 적으면 된다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8DC11C81-4AA0-4B69-ADDE-5BD94DEA8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827" y="3296918"/>
            <a:ext cx="44958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45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7918" y="435071"/>
            <a:ext cx="1930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1278DA-535F-44AE-B0F6-A6A31434A150}"/>
              </a:ext>
            </a:extLst>
          </p:cNvPr>
          <p:cNvSpPr txBox="1"/>
          <p:nvPr/>
        </p:nvSpPr>
        <p:spPr>
          <a:xfrm>
            <a:off x="434108" y="1256145"/>
            <a:ext cx="114370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문을 완전히 빠져나가는 것이 아닌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문의 처음 조건문으로 돌아가게 하려면 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continue 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문을 사용하면 된다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6A065B6-1118-45E4-A84E-E943B0A5CFCB}"/>
              </a:ext>
            </a:extLst>
          </p:cNvPr>
          <p:cNvSpPr txBox="1"/>
          <p:nvPr/>
        </p:nvSpPr>
        <p:spPr>
          <a:xfrm>
            <a:off x="434106" y="3935663"/>
            <a:ext cx="93997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문의 조건문을 항상 참으로 만들어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while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 안의 문장들을 무한하게 수행하도록 한다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무한 루프를 빠져나가려면 </a:t>
            </a:r>
            <a:r>
              <a:rPr kumimoji="0" lang="en-US" altLang="ko-K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ctrl+c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를 </a:t>
            </a:r>
            <a:r>
              <a:rPr kumimoji="0" lang="ko-KR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눌러야한다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3B2A-1ABD-4B94-BE3A-05DABE14068B}"/>
              </a:ext>
            </a:extLst>
          </p:cNvPr>
          <p:cNvSpPr txBox="1"/>
          <p:nvPr/>
        </p:nvSpPr>
        <p:spPr>
          <a:xfrm>
            <a:off x="895927" y="2336800"/>
            <a:ext cx="1828800" cy="141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6A065B6-1118-45E4-A84E-E943B0A5CFCB}"/>
              </a:ext>
            </a:extLst>
          </p:cNvPr>
          <p:cNvSpPr txBox="1"/>
          <p:nvPr/>
        </p:nvSpPr>
        <p:spPr>
          <a:xfrm>
            <a:off x="524186" y="5232029"/>
            <a:ext cx="93997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 True: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    </a:t>
            </a:r>
            <a:r>
              <a:rPr lang="ko-KR" altLang="en-US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수행할 문장</a:t>
            </a: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1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   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수행할 문장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    ….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76" y="2079015"/>
            <a:ext cx="3322915" cy="1703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2634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920" y="445221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4000" dirty="0">
                <a:solidFill>
                  <a:srgbClr val="1F4E79"/>
                </a:solidFill>
                <a:latin typeface="Impact" panose="020B0806030902050204" pitchFamily="34" charset="0"/>
                <a:ea typeface="맑은 고딕" panose="020B0503020000020004" pitchFamily="50" charset="-127"/>
              </a:rPr>
              <a:t>F</a:t>
            </a: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or 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A4D48-4915-4CAA-A055-A0FC2AE8E5C1}"/>
              </a:ext>
            </a:extLst>
          </p:cNvPr>
          <p:cNvSpPr txBox="1"/>
          <p:nvPr/>
        </p:nvSpPr>
        <p:spPr>
          <a:xfrm>
            <a:off x="513347" y="1217370"/>
            <a:ext cx="3416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For</a:t>
            </a:r>
            <a:r>
              <a:rPr lang="ko-KR" altLang="en-US" dirty="0"/>
              <a:t>문의 기본 구조 </a:t>
            </a:r>
            <a:endParaRPr lang="en-US" altLang="ko-KR" dirty="0"/>
          </a:p>
          <a:p>
            <a:r>
              <a:rPr lang="en-US" altLang="ko-KR" dirty="0"/>
              <a:t>For </a:t>
            </a:r>
            <a:r>
              <a:rPr lang="ko-KR" altLang="en-US" dirty="0"/>
              <a:t>변수 </a:t>
            </a:r>
            <a:r>
              <a:rPr lang="en-US" altLang="ko-KR" dirty="0"/>
              <a:t>in </a:t>
            </a:r>
            <a:r>
              <a:rPr lang="ko-KR" altLang="en-US" dirty="0"/>
              <a:t>리스트</a:t>
            </a:r>
            <a:r>
              <a:rPr lang="en-US" altLang="ko-KR" dirty="0"/>
              <a:t>:</a:t>
            </a:r>
          </a:p>
          <a:p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0D884-41C8-4AFA-AC21-523AB8B06D16}"/>
              </a:ext>
            </a:extLst>
          </p:cNvPr>
          <p:cNvSpPr txBox="1"/>
          <p:nvPr/>
        </p:nvSpPr>
        <p:spPr>
          <a:xfrm>
            <a:off x="513347" y="2575049"/>
            <a:ext cx="105557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For</a:t>
            </a:r>
            <a:r>
              <a:rPr lang="ko-KR" altLang="en-US" dirty="0"/>
              <a:t>문의응용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“</a:t>
            </a:r>
            <a:r>
              <a:rPr lang="ko-KR" altLang="en-US" dirty="0"/>
              <a:t>총 </a:t>
            </a:r>
            <a:r>
              <a:rPr lang="en-US" altLang="ko-KR" dirty="0"/>
              <a:t>5</a:t>
            </a:r>
            <a:r>
              <a:rPr lang="ko-KR" altLang="en-US" dirty="0"/>
              <a:t>명의 학생이 시험을 보았는데 시험 점수가 </a:t>
            </a:r>
            <a:r>
              <a:rPr lang="en-US" altLang="ko-KR" dirty="0"/>
              <a:t>60</a:t>
            </a:r>
            <a:r>
              <a:rPr lang="ko-KR" altLang="en-US" dirty="0"/>
              <a:t>점이 넘으면 합격이고 그렇지 않으면 불합격이다</a:t>
            </a:r>
            <a:r>
              <a:rPr lang="en-US" altLang="ko-KR" dirty="0"/>
              <a:t>. </a:t>
            </a:r>
            <a:r>
              <a:rPr lang="ko-KR" altLang="en-US" dirty="0"/>
              <a:t>합격인지 불합격인지 결과를 </a:t>
            </a:r>
            <a:r>
              <a:rPr lang="ko-KR" altLang="en-US" dirty="0" err="1"/>
              <a:t>보여주시오</a:t>
            </a:r>
            <a:r>
              <a:rPr lang="en-US" altLang="ko-KR" dirty="0"/>
              <a:t>."</a:t>
            </a:r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50F413-3814-4C9D-874C-3201CE91C5E1}"/>
              </a:ext>
            </a:extLst>
          </p:cNvPr>
          <p:cNvSpPr txBox="1"/>
          <p:nvPr/>
        </p:nvSpPr>
        <p:spPr>
          <a:xfrm>
            <a:off x="5904734" y="3991716"/>
            <a:ext cx="2695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시험점수 리스트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41DE5E64-A667-42BE-8E5A-C33CD724D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250" y="3792755"/>
            <a:ext cx="5392394" cy="2844488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4BD4D0CE-E7B5-4894-8D58-01A9519CC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019" y="4090022"/>
            <a:ext cx="3881514" cy="286195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5755" y="1433034"/>
            <a:ext cx="3110245" cy="1033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0853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2449" y="163286"/>
            <a:ext cx="11867103" cy="653142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920" y="445221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For </a:t>
            </a:r>
            <a:r>
              <a:rPr kumimoji="0" lang="ko-KR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F4E79"/>
                </a:solidFill>
                <a:effectLst/>
                <a:uLnTx/>
                <a:uFillTx/>
                <a:latin typeface="Impact" panose="020B0806030902050204" pitchFamily="34" charset="0"/>
                <a:ea typeface="맑은 고딕" panose="020B0503020000020004" pitchFamily="50" charset="-127"/>
                <a:cs typeface="+mn-cs"/>
              </a:rPr>
              <a:t>문</a:t>
            </a:r>
          </a:p>
        </p:txBody>
      </p:sp>
      <p:sp>
        <p:nvSpPr>
          <p:cNvPr id="12" name="직각 삼각형 11"/>
          <p:cNvSpPr/>
          <p:nvPr/>
        </p:nvSpPr>
        <p:spPr>
          <a:xfrm flipH="1">
            <a:off x="162446" y="5428528"/>
            <a:ext cx="11867103" cy="124588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3" name="직각 삼각형 12"/>
          <p:cNvSpPr/>
          <p:nvPr/>
        </p:nvSpPr>
        <p:spPr>
          <a:xfrm flipH="1">
            <a:off x="6886936" y="4132162"/>
            <a:ext cx="5142611" cy="2542253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grpSp>
        <p:nvGrpSpPr>
          <p:cNvPr id="16" name="그룹 15"/>
          <p:cNvGrpSpPr/>
          <p:nvPr/>
        </p:nvGrpSpPr>
        <p:grpSpPr>
          <a:xfrm rot="10800000">
            <a:off x="162447" y="163285"/>
            <a:ext cx="11867103" cy="1727920"/>
            <a:chOff x="162447" y="2577829"/>
            <a:chExt cx="11867103" cy="1727920"/>
          </a:xfrm>
        </p:grpSpPr>
        <p:sp>
          <p:nvSpPr>
            <p:cNvPr id="14" name="직각 삼각형 13"/>
            <p:cNvSpPr/>
            <p:nvPr/>
          </p:nvSpPr>
          <p:spPr>
            <a:xfrm flipH="1">
              <a:off x="162447" y="3326078"/>
              <a:ext cx="11867103" cy="979671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15" name="직각 삼각형 14"/>
            <p:cNvSpPr/>
            <p:nvPr/>
          </p:nvSpPr>
          <p:spPr>
            <a:xfrm flipH="1">
              <a:off x="6967958" y="2577829"/>
              <a:ext cx="5061591" cy="1727919"/>
            </a:xfrm>
            <a:prstGeom prst="rtTriangle">
              <a:avLst/>
            </a:prstGeom>
            <a:solidFill>
              <a:srgbClr val="1F4E79">
                <a:alpha val="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8" name="직각 삼각형 17"/>
          <p:cNvSpPr/>
          <p:nvPr/>
        </p:nvSpPr>
        <p:spPr>
          <a:xfrm rot="10800000" flipH="1" flipV="1">
            <a:off x="162447" y="5995686"/>
            <a:ext cx="11867103" cy="678728"/>
          </a:xfrm>
          <a:prstGeom prst="rtTriangle">
            <a:avLst/>
          </a:prstGeom>
          <a:solidFill>
            <a:srgbClr val="1F4E79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7AA4D48-4915-4CAA-A055-A0FC2AE8E5C1}"/>
              </a:ext>
            </a:extLst>
          </p:cNvPr>
          <p:cNvSpPr txBox="1"/>
          <p:nvPr/>
        </p:nvSpPr>
        <p:spPr>
          <a:xfrm>
            <a:off x="513347" y="1217370"/>
            <a:ext cx="5149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For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문과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continue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For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문도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while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문과 같이 똑같이 사용할 수 있다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ED571BC8-74AF-4A59-9B6B-2F1C2D7B94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919" y="2011505"/>
            <a:ext cx="5149515" cy="217245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8D0845A7-8342-408F-B424-D235B472DC24}"/>
              </a:ext>
            </a:extLst>
          </p:cNvPr>
          <p:cNvSpPr txBox="1"/>
          <p:nvPr/>
        </p:nvSpPr>
        <p:spPr>
          <a:xfrm>
            <a:off x="435917" y="4317385"/>
            <a:ext cx="89326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For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문과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range</a:t>
            </a:r>
            <a:r>
              <a: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함수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lvl="0"/>
            <a:r>
              <a:rPr lang="ko-KR" altLang="en-US" dirty="0">
                <a:effectLst/>
              </a:rPr>
              <a:t>숫자 리스트를 자동으로 만들어 주는 </a:t>
            </a:r>
            <a:r>
              <a:rPr lang="en-US" altLang="ko-KR" dirty="0">
                <a:effectLst/>
              </a:rPr>
              <a:t>range</a:t>
            </a:r>
            <a:r>
              <a:rPr lang="ko-KR" altLang="en-US" dirty="0">
                <a:effectLst/>
              </a:rPr>
              <a:t>라는 함수와 함께 사용되는 경우가 많다</a:t>
            </a:r>
            <a:r>
              <a:rPr lang="en-US" altLang="ko-KR" dirty="0">
                <a:effectLst/>
              </a:rPr>
              <a:t>.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08" y="4998475"/>
            <a:ext cx="3333575" cy="13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D0845A7-8342-408F-B424-D235B472DC24}"/>
              </a:ext>
            </a:extLst>
          </p:cNvPr>
          <p:cNvSpPr txBox="1"/>
          <p:nvPr/>
        </p:nvSpPr>
        <p:spPr>
          <a:xfrm>
            <a:off x="4015459" y="5080122"/>
            <a:ext cx="5081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Range(</a:t>
            </a:r>
            <a:r>
              <a:rPr lang="ko-KR" altLang="en-US" dirty="0"/>
              <a:t>시작 숫자</a:t>
            </a:r>
            <a:r>
              <a:rPr lang="en-US" altLang="ko-KR" dirty="0"/>
              <a:t>, </a:t>
            </a:r>
            <a:r>
              <a:rPr lang="ko-KR" altLang="en-US" dirty="0"/>
              <a:t>끝 숫자</a:t>
            </a:r>
            <a:r>
              <a:rPr lang="en-US" altLang="ko-KR" dirty="0"/>
              <a:t>) </a:t>
            </a:r>
            <a:r>
              <a:rPr lang="ko-KR" altLang="en-US" dirty="0"/>
              <a:t>형태 이때 끝 숫자는 포함되지 않는다</a:t>
            </a:r>
            <a:r>
              <a:rPr lang="en-US" altLang="ko-KR" dirty="0"/>
              <a:t>.</a:t>
            </a:r>
            <a:endParaRPr kumimoji="0" lang="en-US" altLang="ko-K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6239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501</Words>
  <Application>Microsoft Office PowerPoint</Application>
  <PresentationFormat>Widescreen</PresentationFormat>
  <Paragraphs>85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Impact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JH</dc:creator>
  <cp:lastModifiedBy>co taro</cp:lastModifiedBy>
  <cp:revision>32</cp:revision>
  <dcterms:created xsi:type="dcterms:W3CDTF">2019-01-17T03:46:34Z</dcterms:created>
  <dcterms:modified xsi:type="dcterms:W3CDTF">2019-02-21T04:42:16Z</dcterms:modified>
</cp:coreProperties>
</file>