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64" r:id="rId6"/>
    <p:sldId id="267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37" autoAdjust="0"/>
  </p:normalViewPr>
  <p:slideViewPr>
    <p:cSldViewPr snapToGrid="0">
      <p:cViewPr varScale="1">
        <p:scale>
          <a:sx n="81" d="100"/>
          <a:sy n="81" d="100"/>
        </p:scale>
        <p:origin x="7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E9A-3D3A-424C-9736-E99FEA23198F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2913-95E1-4257-9879-6F4F9EDC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2913-95E1-4257-9879-6F4F9EDC9B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2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E9C9BD-E75C-4CAB-BA1D-781FDAB2D058}" type="datetimeFigureOut">
              <a:rPr lang="en-US" smtClean="0"/>
              <a:t>2019-02-21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7560B0-F895-4F9E-8D26-C1046A9B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0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B1A-4528-43C5-903B-DFEFA4D48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ko-KR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#1. Programming, Python?!</a:t>
            </a:r>
            <a:endParaRPr lang="en-US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02A7-16A3-43E6-8B70-5D32FB25A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간단한 자기소개</a:t>
            </a:r>
            <a:endParaRPr lang="en-US" altLang="ko-KR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Programming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대한 이해</a:t>
            </a:r>
            <a:endParaRPr 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186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Programming?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10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E5AEFE3-9FF9-4DCD-BF8C-D34E5378F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52" y="446276"/>
            <a:ext cx="1297098" cy="129709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프로그래밍이 </a:t>
            </a:r>
            <a:r>
              <a:rPr lang="ko-KR" altLang="en-US" sz="4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뭘까</a:t>
            </a:r>
            <a:r>
              <a:rPr lang="en-US" altLang="ko-KR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9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Programming?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10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E5AEFE3-9FF9-4DCD-BF8C-D34E5378F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52" y="446276"/>
            <a:ext cx="1297098" cy="129709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내가 프로그래밍을 왜 배워야 될까</a:t>
            </a:r>
            <a:r>
              <a:rPr lang="en-US" altLang="ko-KR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06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en-US" altLang="ko-KR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</a:t>
            </a:r>
            <a:r>
              <a:rPr lang="ko-KR" altLang="en-US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</a:t>
            </a:r>
            <a:r>
              <a:rPr lang="ko-KR" altLang="en-US" sz="4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뭘까</a:t>
            </a:r>
            <a:r>
              <a:rPr lang="en-US" altLang="ko-KR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D166D9E2-6B6A-4F97-98BD-7BBE7CA9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506352"/>
            <a:ext cx="1095375" cy="11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en-US" altLang="ko-KR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</a:t>
            </a:r>
            <a:r>
              <a:rPr lang="ko-KR" altLang="en-US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다른 프로그래밍 언어는 뭐가 다를까</a:t>
            </a:r>
            <a:r>
              <a:rPr lang="en-US" altLang="ko-KR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D166D9E2-6B6A-4F97-98BD-7BBE7CA9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506352"/>
            <a:ext cx="1095375" cy="11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en-US" altLang="ko-KR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</a:t>
            </a:r>
            <a:r>
              <a:rPr lang="ko-KR" altLang="en-US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으로 어떤 프로그램을 만들 수 있을까</a:t>
            </a:r>
            <a:r>
              <a:rPr lang="en-US" altLang="ko-KR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내가 만들고 싶은 프로그램은</a:t>
            </a:r>
            <a:r>
              <a:rPr lang="en-US" altLang="ko-KR" sz="3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D166D9E2-6B6A-4F97-98BD-7BBE7CA9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506352"/>
            <a:ext cx="1095375" cy="11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Software?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925490"/>
            <a:ext cx="10353762" cy="52497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소프트웨어는 </a:t>
            </a:r>
            <a:r>
              <a:rPr lang="en-US" altLang="ko-KR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생으로 구성되어 있어요</a:t>
            </a:r>
            <a:r>
              <a:rPr lang="en-US" altLang="ko-KR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C76B60-C37B-4F9F-AE00-4A428C85E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81909"/>
              </p:ext>
            </p:extLst>
          </p:nvPr>
        </p:nvGraphicFramePr>
        <p:xfrm>
          <a:off x="2032000" y="2765426"/>
          <a:ext cx="812799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152211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15212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5024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92D050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소프트웨어</a:t>
                      </a:r>
                      <a:endParaRPr lang="en-US" dirty="0">
                        <a:solidFill>
                          <a:srgbClr val="92D050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92D050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solidFill>
                            <a:srgbClr val="00B0F0"/>
                          </a:solidFill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사람</a:t>
                      </a:r>
                      <a:endParaRPr lang="en-US" dirty="0">
                        <a:solidFill>
                          <a:srgbClr val="00B0F0"/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9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제작 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~ 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출시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생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태아 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엄마 뱃속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53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출시 이후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생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출생 후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13080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69BC5-B199-41B7-B101-E013A0F16E28}"/>
              </a:ext>
            </a:extLst>
          </p:cNvPr>
          <p:cNvSpPr txBox="1">
            <a:spLocks/>
          </p:cNvSpPr>
          <p:nvPr/>
        </p:nvSpPr>
        <p:spPr>
          <a:xfrm>
            <a:off x="913795" y="4030345"/>
            <a:ext cx="10353762" cy="22402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어떤 생이 더 길까</a:t>
            </a:r>
            <a:r>
              <a:rPr lang="en-US" altLang="ko-KR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어떤 생이 더 중요할까</a:t>
            </a:r>
            <a:r>
              <a:rPr lang="en-US" altLang="ko-KR" sz="28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60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splay in a room&#10;&#10;Description automatically generated">
            <a:extLst>
              <a:ext uri="{FF2B5EF4-FFF2-40B4-BE49-F238E27FC236}">
                <a16:creationId xmlns:a16="http://schemas.microsoft.com/office/drawing/2014/main" id="{78A55E9F-F144-4D44-AF5E-E4DB50F24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" y="757910"/>
            <a:ext cx="6525481" cy="2978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FD20E-2B77-4D5D-8A48-D70720B04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1" t="6210" r="14213" b="1552"/>
          <a:stretch/>
        </p:blipFill>
        <p:spPr>
          <a:xfrm>
            <a:off x="5071591" y="1784289"/>
            <a:ext cx="6286831" cy="44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2943775"/>
            <a:ext cx="10353762" cy="97045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어떤 인재가 될 것인가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AFF272-6ED4-4EC9-8E4C-B42E1EBC0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795" y="1732449"/>
                <a:ext cx="10353762" cy="4058751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 algn="ctr">
                  <a:lnSpc>
                    <a:spcPct val="150000"/>
                  </a:lnSpc>
                  <a:buNone/>
                </a:pP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I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T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</a:t>
                </a:r>
                <a14:m>
                  <m:oMath xmlns:m="http://schemas.openxmlformats.org/officeDocument/2006/math">
                    <m:r>
                      <a:rPr lang="ko-KR" altLang="en-US" sz="4400" b="1" i="1" smtClean="0">
                        <a:latin typeface="Cambria Math" panose="02040503050406030204" pitchFamily="18" charset="0"/>
                        <a:ea typeface="배달의민족 주아" panose="02020603020101020101" pitchFamily="18" charset="-127"/>
                      </a:rPr>
                      <m:t>𝝅</m:t>
                    </m:r>
                  </m:oMath>
                </a14:m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A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N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</a:t>
                </a:r>
              </a:p>
              <a:p>
                <a:pPr marL="36900" indent="0" algn="ctr">
                  <a:lnSpc>
                    <a:spcPct val="150000"/>
                  </a:lnSpc>
                  <a:buNone/>
                </a:pP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제너럴리스트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스페셜리스트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 </a:t>
                </a:r>
                <a:r>
                  <a:rPr lang="ko-KR" altLang="en-US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구형</a:t>
                </a:r>
                <a:r>
                  <a:rPr lang="en-US" altLang="ko-KR" sz="4400" b="1" dirty="0"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AFF272-6ED4-4EC9-8E4C-B42E1EBC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1732449"/>
                <a:ext cx="10353762" cy="4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8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00039 -0.3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B01FC0F-6D7C-4289-B16D-811A51F0BCC9}"/>
              </a:ext>
            </a:extLst>
          </p:cNvPr>
          <p:cNvSpPr txBox="1">
            <a:spLocks/>
          </p:cNvSpPr>
          <p:nvPr/>
        </p:nvSpPr>
        <p:spPr>
          <a:xfrm>
            <a:off x="713559" y="2943775"/>
            <a:ext cx="1076488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미래에 어떤 사람이 되어있을지 아직은 알 수 없지만</a:t>
            </a:r>
            <a:r>
              <a:rPr lang="en-US" altLang="ko-KR" sz="4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...</a:t>
            </a:r>
          </a:p>
          <a:p>
            <a:endParaRPr lang="en-US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r>
              <a:rPr lang="en-US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</a:t>
            </a:r>
            <a:r>
              <a:rPr lang="ko-KR" altLang="en-US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과 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IT</a:t>
            </a:r>
            <a:r>
              <a:rPr lang="ko-KR" altLang="en-US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에 대한 것뿐만 아니라</a:t>
            </a:r>
            <a:endParaRPr lang="en-US" altLang="ko-KR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r>
              <a:rPr lang="ko-KR" altLang="en-US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서로에 대해서도 이해하고 배워갔으면 </a:t>
            </a:r>
            <a:r>
              <a:rPr lang="ko-KR" altLang="en-US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좋겠어요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~</a:t>
            </a:r>
            <a:endParaRPr lang="en-US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78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2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주차 모임 준비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CDD91E-C667-494E-900B-196963E78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465664"/>
              </p:ext>
            </p:extLst>
          </p:nvPr>
        </p:nvGraphicFramePr>
        <p:xfrm>
          <a:off x="914400" y="1731963"/>
          <a:ext cx="10353676" cy="434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191">
                  <a:extLst>
                    <a:ext uri="{9D8B030D-6E8A-4147-A177-3AD203B41FA5}">
                      <a16:colId xmlns:a16="http://schemas.microsoft.com/office/drawing/2014/main" val="2931361157"/>
                    </a:ext>
                  </a:extLst>
                </a:gridCol>
                <a:gridCol w="5736259">
                  <a:extLst>
                    <a:ext uri="{9D8B030D-6E8A-4147-A177-3AD203B41FA5}">
                      <a16:colId xmlns:a16="http://schemas.microsoft.com/office/drawing/2014/main" val="1648479974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3427192521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3619596349"/>
                    </a:ext>
                  </a:extLst>
                </a:gridCol>
              </a:tblGrid>
              <a:tr h="5437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Chapter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주제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할 사람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?!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136605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  <a:endParaRPr lang="en-US" altLang="ko-KR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파이썬이란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무엇인가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오유림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장세리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974442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 프로그래밍의 기초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자료형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장세리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최현석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05902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프로그램의 구조를 쌓는다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! </a:t>
                      </a: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제어문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(if,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while,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for)</a:t>
                      </a:r>
                      <a:endParaRPr lang="ko-KR" alt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김정욱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박재광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531068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  <a:endParaRPr lang="en-US" altLang="ko-KR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프로그램의 입력과 출력은 어떻게 해야 할까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하은지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최현석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790073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 </a:t>
                      </a: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날개달기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클래스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모듈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패키지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</a:t>
                      </a:r>
                      <a:endParaRPr lang="ko-KR" alt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하은지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김정욱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577897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6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 프로그래밍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어떻게 시작해야 할까</a:t>
                      </a: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62817"/>
                  </a:ext>
                </a:extLst>
              </a:tr>
              <a:tr h="5437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7</a:t>
                      </a: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정규표현식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오유림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박재광</a:t>
                      </a:r>
                      <a:endParaRPr lang="en-US" dirty="0"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22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50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2100-B658-43E9-8B88-F941A4B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60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순   서</a:t>
            </a:r>
            <a:endParaRPr lang="en-US" sz="60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4634-4B87-4166-AB22-0E04D09F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51250" indent="-514350">
              <a:buFont typeface="+mj-lt"/>
              <a:buAutoNum type="arabicPeriod"/>
            </a:pP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간단한 자기소개</a:t>
            </a:r>
            <a:endParaRPr lang="en-US" altLang="ko-KR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51250" indent="-514350">
              <a:buFont typeface="+mj-lt"/>
              <a:buAutoNum type="arabicPeriod"/>
            </a:pP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스터디 일정 </a:t>
            </a: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진행 방식</a:t>
            </a:r>
            <a:endParaRPr lang="en-US" altLang="ko-KR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51250" indent="-514350">
              <a:buFont typeface="+mj-lt"/>
              <a:buAutoNum type="arabicPeriod"/>
            </a:pPr>
            <a:r>
              <a:rPr 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Programming?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Python?</a:t>
            </a:r>
          </a:p>
          <a:p>
            <a:pPr marL="551250" indent="-514350">
              <a:buFont typeface="+mj-lt"/>
              <a:buAutoNum type="arabicPeriod"/>
            </a:pPr>
            <a:r>
              <a:rPr lang="en-US" altLang="ko-KR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Software?</a:t>
            </a:r>
            <a:endParaRPr 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06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성공하는 사람들의 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7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가지 습관</a:t>
            </a:r>
            <a:b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en-US" altLang="ko-KR" sz="36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The 7 Habits of Highly Effective People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0D087-566C-47F7-AC5F-2D7CB15A5AB3}"/>
              </a:ext>
            </a:extLst>
          </p:cNvPr>
          <p:cNvSpPr txBox="1">
            <a:spLocks/>
          </p:cNvSpPr>
          <p:nvPr/>
        </p:nvSpPr>
        <p:spPr>
          <a:xfrm>
            <a:off x="913795" y="1229360"/>
            <a:ext cx="10353762" cy="81334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ko-KR" sz="28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Stephen R. Covey</a:t>
            </a:r>
            <a:endParaRPr lang="en-US" sz="28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F9D77-A2E1-496B-93AC-B4FD6430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75" y="2326640"/>
            <a:ext cx="4074765" cy="3464560"/>
          </a:xfrm>
        </p:spPr>
        <p:txBody>
          <a:bodyPr>
            <a:normAutofit fontScale="92500" lnSpcReduction="1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자신의 삶을 주도하라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끝을 생각하며 시작하라</a:t>
            </a:r>
          </a:p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소중한 것을 먼저 하라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94100" indent="-457200">
              <a:buFont typeface="+mj-lt"/>
              <a:buAutoNum type="arabicPeriod"/>
            </a:pP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Win-Win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생각하라</a:t>
            </a:r>
          </a:p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먼저 이해하고 다음에 이해시켜라</a:t>
            </a:r>
          </a:p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시너지를 내라</a:t>
            </a:r>
          </a:p>
          <a:p>
            <a:pPr marL="494100" indent="-457200">
              <a:buFont typeface="+mj-lt"/>
              <a:buAutoNum type="arabicPeriod"/>
            </a:pP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끊임없이 쇄신하라</a:t>
            </a:r>
            <a:endParaRPr 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28D9C5-BD5F-40CD-AEE7-4E0F844A84EA}"/>
              </a:ext>
            </a:extLst>
          </p:cNvPr>
          <p:cNvSpPr txBox="1">
            <a:spLocks/>
          </p:cNvSpPr>
          <p:nvPr/>
        </p:nvSpPr>
        <p:spPr>
          <a:xfrm>
            <a:off x="5019039" y="2326640"/>
            <a:ext cx="2753478" cy="34645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선택의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비전의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성실성과 실행의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상호 유익의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상호 이해의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창조적 협력의 습관</a:t>
            </a:r>
          </a:p>
          <a:p>
            <a:pPr marL="36900" indent="0">
              <a:buNone/>
            </a:pPr>
            <a:r>
              <a:rPr lang="ko-KR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자기 쇄신의 습관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86309-33B0-4D19-AB17-AD00D86E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557" y="2388687"/>
            <a:ext cx="3251200" cy="3340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7683D-1F7D-4783-B86B-DEBFD0E816EA}"/>
              </a:ext>
            </a:extLst>
          </p:cNvPr>
          <p:cNvSpPr txBox="1"/>
          <p:nvPr/>
        </p:nvSpPr>
        <p:spPr>
          <a:xfrm>
            <a:off x="568960" y="2388687"/>
            <a:ext cx="344835" cy="1268913"/>
          </a:xfrm>
          <a:prstGeom prst="rect">
            <a:avLst/>
          </a:prstGeom>
          <a:solidFill>
            <a:srgbClr val="00CC99"/>
          </a:solidFill>
        </p:spPr>
        <p:txBody>
          <a:bodyPr wrap="square" rtlCol="0" anchor="ctr">
            <a:no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</a:t>
            </a:r>
            <a:endParaRPr 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C5C72-B370-477E-8C19-10231A085C46}"/>
              </a:ext>
            </a:extLst>
          </p:cNvPr>
          <p:cNvSpPr txBox="1"/>
          <p:nvPr/>
        </p:nvSpPr>
        <p:spPr>
          <a:xfrm>
            <a:off x="568959" y="3831780"/>
            <a:ext cx="344835" cy="1268913"/>
          </a:xfrm>
          <a:prstGeom prst="rect">
            <a:avLst/>
          </a:prstGeom>
          <a:solidFill>
            <a:srgbClr val="FFFF66"/>
          </a:solidFill>
        </p:spPr>
        <p:txBody>
          <a:bodyPr wrap="square" rtlCol="0" anchor="ctr">
            <a:no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대인관계</a:t>
            </a:r>
            <a:endParaRPr lang="en-US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69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너를 소개합니다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383-704B-44EE-BB0D-C2C52EA6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989" y="2505357"/>
            <a:ext cx="6578958" cy="261995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6900" indent="0">
              <a:buNone/>
            </a:pPr>
            <a:r>
              <a:rPr lang="ko-KR" altLang="en-US" sz="3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 친구는 이런 </a:t>
            </a:r>
            <a:r>
              <a:rPr lang="ko-KR" altLang="en-US" sz="32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사람이에요</a:t>
            </a:r>
            <a:r>
              <a:rPr lang="en-US" altLang="ko-KR" sz="3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</a:t>
            </a:r>
          </a:p>
          <a:p>
            <a:pPr marL="36900" indent="0">
              <a:buNone/>
            </a:pPr>
            <a:br>
              <a:rPr lang="en-US" altLang="ko-KR" sz="3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Ex)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성격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장점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진로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꿈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D60F2-B1E9-4974-9245-8D4252CB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56962"/>
            <a:ext cx="1275726" cy="12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나를 소개합니다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D60F2-B1E9-4974-9245-8D4252CB8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1550" y="456962"/>
            <a:ext cx="1275726" cy="12757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1D92B7-4D91-4C78-B88C-7C9EDEC6F2B8}"/>
              </a:ext>
            </a:extLst>
          </p:cNvPr>
          <p:cNvSpPr/>
          <p:nvPr/>
        </p:nvSpPr>
        <p:spPr>
          <a:xfrm>
            <a:off x="7683808" y="3210569"/>
            <a:ext cx="2175029" cy="328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4D077-42CB-40BB-8690-8B415474AA52}"/>
              </a:ext>
            </a:extLst>
          </p:cNvPr>
          <p:cNvSpPr/>
          <p:nvPr/>
        </p:nvSpPr>
        <p:spPr>
          <a:xfrm>
            <a:off x="6152570" y="3846259"/>
            <a:ext cx="2175029" cy="328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7E880A-84CF-4D53-8C96-66712D21EF48}"/>
              </a:ext>
            </a:extLst>
          </p:cNvPr>
          <p:cNvSpPr txBox="1">
            <a:spLocks/>
          </p:cNvSpPr>
          <p:nvPr/>
        </p:nvSpPr>
        <p:spPr>
          <a:xfrm>
            <a:off x="1932101" y="3088411"/>
            <a:ext cx="6578958" cy="11744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ko-KR" altLang="en-US" sz="3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내가 이 스터디를 하는 이유는 </a:t>
            </a:r>
            <a:endParaRPr lang="en-US" altLang="ko-KR" sz="32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6900" indent="0">
              <a:buFont typeface="Wingdings 2" charset="2"/>
              <a:buNone/>
            </a:pPr>
            <a:r>
              <a:rPr lang="ko-KR" altLang="en-US" sz="3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이번 스터디의 목표는</a:t>
            </a:r>
            <a:endParaRPr lang="en-US" altLang="ko-KR" sz="32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0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스터디 일정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0883E9-980A-4C2F-8317-2687D76B8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06111"/>
              </p:ext>
            </p:extLst>
          </p:nvPr>
        </p:nvGraphicFramePr>
        <p:xfrm>
          <a:off x="913794" y="1662452"/>
          <a:ext cx="10353761" cy="4860117"/>
        </p:xfrm>
        <a:graphic>
          <a:graphicData uri="http://schemas.openxmlformats.org/drawingml/2006/table">
            <a:tbl>
              <a:tblPr/>
              <a:tblGrid>
                <a:gridCol w="656619">
                  <a:extLst>
                    <a:ext uri="{9D8B030D-6E8A-4147-A177-3AD203B41FA5}">
                      <a16:colId xmlns:a16="http://schemas.microsoft.com/office/drawing/2014/main" val="3083004051"/>
                    </a:ext>
                  </a:extLst>
                </a:gridCol>
                <a:gridCol w="1637862">
                  <a:extLst>
                    <a:ext uri="{9D8B030D-6E8A-4147-A177-3AD203B41FA5}">
                      <a16:colId xmlns:a16="http://schemas.microsoft.com/office/drawing/2014/main" val="1442482585"/>
                    </a:ext>
                  </a:extLst>
                </a:gridCol>
                <a:gridCol w="3232380">
                  <a:extLst>
                    <a:ext uri="{9D8B030D-6E8A-4147-A177-3AD203B41FA5}">
                      <a16:colId xmlns:a16="http://schemas.microsoft.com/office/drawing/2014/main" val="606145394"/>
                    </a:ext>
                  </a:extLst>
                </a:gridCol>
                <a:gridCol w="4826900">
                  <a:extLst>
                    <a:ext uri="{9D8B030D-6E8A-4147-A177-3AD203B41FA5}">
                      <a16:colId xmlns:a16="http://schemas.microsoft.com/office/drawing/2014/main" val="412864524"/>
                    </a:ext>
                  </a:extLst>
                </a:gridCol>
              </a:tblGrid>
              <a:tr h="265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주차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기간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주제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내용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55429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01.10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프로그래밍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파이썬이 뭐에요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간단한 자기소개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프로그래밍과 </a:t>
                      </a: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파이썬에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대한 소개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50316"/>
                  </a:ext>
                </a:extLst>
              </a:tr>
              <a:tr h="1088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01.17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파이썬의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모든 것 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조건문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(if else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반복문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(for, while),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함수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자료구조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클래스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파일 입출력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DB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입출력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44504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3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01.24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나를 위해 일하는 프로그램 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간단하고 반복적인 일을 하는 프로그램을 만들어보자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73112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4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01.31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나를 위해 일하는 프로그램 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내가 하기는 번거롭고 그가 하면 </a:t>
                      </a: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잘할만한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프로그램을 만들어보자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07574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02.07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설 연휴 </a:t>
                      </a:r>
                      <a:r>
                        <a:rPr lang="en-US" altLang="ko-KR" sz="1200" kern="0" spc="0" dirty="0">
                          <a:solidFill>
                            <a:srgbClr val="FFFF00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FFFF00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원하면 모이는 </a:t>
                      </a:r>
                      <a:r>
                        <a:rPr lang="ko-KR" altLang="en-US" sz="1200" kern="0" spc="0" dirty="0" err="1">
                          <a:solidFill>
                            <a:srgbClr val="FFFF00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걸루</a:t>
                      </a:r>
                      <a:r>
                        <a:rPr lang="en-US" altLang="ko-KR" sz="1200" kern="0" spc="0" dirty="0">
                          <a:solidFill>
                            <a:srgbClr val="FFFF00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~)</a:t>
                      </a:r>
                      <a:endParaRPr lang="ko-KR" altLang="en-US" sz="1200" kern="0" spc="0" dirty="0">
                        <a:solidFill>
                          <a:srgbClr val="FFFF00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26158"/>
                  </a:ext>
                </a:extLst>
              </a:tr>
              <a:tr h="1088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5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02.14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파이썬의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 모든 것 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조건문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(if else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반복문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(for, while),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함수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자료구조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클래스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파일 입출력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, DB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입출력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07110"/>
                  </a:ext>
                </a:extLst>
              </a:tr>
              <a:tr h="5400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6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02.21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나와 같이 일하는 프로그램 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1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나와 같이 일하는 프로그램이란 무엇인가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?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나와 같이 일하는 프로그램을 만들어보자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35483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7</a:t>
                      </a:r>
                    </a:p>
                  </a:txBody>
                  <a:tcPr marL="49280" marR="49280" marT="13625" marB="13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02.28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나와 같이 일하는 프로그램 </a:t>
                      </a:r>
                      <a:r>
                        <a:rPr lang="en-US" altLang="ko-KR" sz="1200" kern="0" spc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2</a:t>
                      </a:r>
                      <a:endParaRPr lang="ko-KR" altLang="en-US" sz="1200" kern="0" spc="0">
                        <a:solidFill>
                          <a:schemeClr val="tx1"/>
                        </a:solidFill>
                        <a:effectLst/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나와 같이 일하는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서포트해주는</a:t>
                      </a: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)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배달의민족 주아" panose="02020603020101020101" pitchFamily="18" charset="-127"/>
                          <a:ea typeface="배달의민족 주아" panose="02020603020101020101" pitchFamily="18" charset="-127"/>
                        </a:rPr>
                        <a:t>프로그램을 만들어보자</a:t>
                      </a:r>
                    </a:p>
                  </a:txBody>
                  <a:tcPr marL="49280" marR="49280" marT="13625" marB="13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796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05CA19-1078-4C00-BFDB-22E28CB7A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88472"/>
            <a:ext cx="1852202" cy="185220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87AB2-623D-46BE-92EA-D14B3D6CFEF6}"/>
              </a:ext>
            </a:extLst>
          </p:cNvPr>
          <p:cNvSpPr txBox="1"/>
          <p:nvPr/>
        </p:nvSpPr>
        <p:spPr>
          <a:xfrm>
            <a:off x="6019800" y="4286250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사용자</a:t>
            </a:r>
            <a:r>
              <a:rPr lang="en-US" altLang="ko-KR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</a:t>
            </a:r>
            <a:r>
              <a:rPr lang="en-US" altLang="ko-KR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프로그램 사이에 상호작용이 있는가</a:t>
            </a:r>
            <a:r>
              <a:rPr lang="en-US" altLang="ko-KR" dirty="0">
                <a:solidFill>
                  <a:srgbClr val="92D05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lang="en-US" dirty="0">
              <a:solidFill>
                <a:srgbClr val="92D05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68F5FF-C4F5-4FA8-A9A0-134BEE6B4728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4876800" y="3895725"/>
            <a:ext cx="1143000" cy="5751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8CBC34-65DB-4B05-B8C1-13601813977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810125" y="4470916"/>
            <a:ext cx="1209675" cy="15488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스터디 진행 방식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383-704B-44EE-BB0D-C2C52EA6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 함께 답을 찾아가요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Why? What? How?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라는 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Question Mark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일주일동안 공부한 내용을 요약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Calibri" panose="020F0502020204030204" pitchFamily="34" charset="0"/>
              </a:rPr>
              <a:t>∙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정리해서 </a:t>
            </a:r>
            <a:r>
              <a:rPr lang="ko-KR" altLang="en-US" sz="2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모임때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서로에게 알려주기</a:t>
            </a:r>
            <a:endParaRPr lang="en-US" altLang="ko-KR" sz="24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450000" lvl="1" indent="0">
              <a:lnSpc>
                <a:spcPct val="150000"/>
              </a:lnSpc>
              <a:buNone/>
            </a:pP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내가 먼저 이해하고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다른 사람도 이해할 수 있도록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b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쉽고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재미있게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짧게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b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지루한 설명 </a:t>
            </a:r>
            <a:r>
              <a:rPr lang="en-US" altLang="ko-KR" sz="22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NoNo</a:t>
            </a:r>
            <a:r>
              <a:rPr lang="ko-KR" altLang="en-US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</a:t>
            </a:r>
            <a:r>
              <a:rPr lang="en-US" altLang="ko-KR" sz="22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이해 안 되거나 궁금한 거 있으면 바로바로 </a:t>
            </a:r>
            <a:r>
              <a:rPr lang="ko-KR" altLang="en-US" sz="2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물어보기</a:t>
            </a:r>
            <a:endParaRPr lang="en-US" altLang="ko-KR" sz="24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5CA19-1078-4C00-BFDB-22E28CB7A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6" y="3733052"/>
            <a:ext cx="2783156" cy="278315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3DFC4F6-4165-40FF-A4E0-83F006A8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83" y="4439456"/>
            <a:ext cx="687692" cy="6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Ex&gt;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Python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의 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if - </a:t>
            </a:r>
            <a:r>
              <a:rPr lang="en-US" altLang="ko-KR" sz="5400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elif</a:t>
            </a:r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- else</a:t>
            </a:r>
            <a:r>
              <a:rPr lang="ko-KR" altLang="en-US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문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383-704B-44EE-BB0D-C2C52EA6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43880" cy="4058751"/>
          </a:xfrm>
        </p:spPr>
        <p:txBody>
          <a:bodyPr anchor="ctr">
            <a:normAutofit/>
          </a:bodyPr>
          <a:lstStyle/>
          <a:p>
            <a:pPr marL="36900" indent="0">
              <a:lnSpc>
                <a:spcPct val="150000"/>
              </a:lnSpc>
              <a:buNone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이게 </a:t>
            </a:r>
            <a:r>
              <a:rPr lang="ko-KR" altLang="en-US" sz="2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뭐야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8DA9FE-10E4-488E-8E28-65F93776B4E3}"/>
              </a:ext>
            </a:extLst>
          </p:cNvPr>
          <p:cNvSpPr txBox="1">
            <a:spLocks/>
          </p:cNvSpPr>
          <p:nvPr/>
        </p:nvSpPr>
        <p:spPr>
          <a:xfrm>
            <a:off x="4413973" y="1732448"/>
            <a:ext cx="3343880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lnSpc>
                <a:spcPct val="150000"/>
              </a:lnSpc>
              <a:buNone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이걸 왜 알아야 돼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이걸 어디에 써먹지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이걸로 뭘 할 수 있지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8C0CE-5C6D-40F9-B42C-6AB85A1D2F53}"/>
              </a:ext>
            </a:extLst>
          </p:cNvPr>
          <p:cNvSpPr txBox="1">
            <a:spLocks/>
          </p:cNvSpPr>
          <p:nvPr/>
        </p:nvSpPr>
        <p:spPr>
          <a:xfrm>
            <a:off x="8305800" y="1732447"/>
            <a:ext cx="3343880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lnSpc>
                <a:spcPct val="150000"/>
              </a:lnSpc>
              <a:buNone/>
            </a:pP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이거 어떻게 </a:t>
            </a:r>
            <a:r>
              <a:rPr lang="ko-KR" altLang="en-US" sz="24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쓰는거지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99B1A3-0BED-4E3B-8CFE-261F56AB8DC8}"/>
              </a:ext>
            </a:extLst>
          </p:cNvPr>
          <p:cNvSpPr/>
          <p:nvPr/>
        </p:nvSpPr>
        <p:spPr>
          <a:xfrm>
            <a:off x="3495676" y="3542747"/>
            <a:ext cx="6858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1936F13-5141-4C31-9856-140582BB5FF4}"/>
              </a:ext>
            </a:extLst>
          </p:cNvPr>
          <p:cNvSpPr/>
          <p:nvPr/>
        </p:nvSpPr>
        <p:spPr>
          <a:xfrm>
            <a:off x="7639051" y="3542747"/>
            <a:ext cx="6858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20502-934E-4484-8CD4-C0432032D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580050"/>
            <a:ext cx="4800599" cy="353444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7CD267-C6E2-4B11-95C0-5F9134DD1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75" y="1732447"/>
            <a:ext cx="4616574" cy="497205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125311-2F14-4285-8E11-80DD1EDD2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14370" r="25416" b="35259"/>
          <a:stretch/>
        </p:blipFill>
        <p:spPr>
          <a:xfrm>
            <a:off x="7981951" y="4492355"/>
            <a:ext cx="4059934" cy="22121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77214C-1942-47B1-9D93-559254A09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453" y="4971480"/>
            <a:ext cx="6078844" cy="16394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584FA3-9863-40E0-9EC3-2EF72E0108DB}"/>
              </a:ext>
            </a:extLst>
          </p:cNvPr>
          <p:cNvCxnSpPr/>
          <p:nvPr/>
        </p:nvCxnSpPr>
        <p:spPr>
          <a:xfrm>
            <a:off x="3592830" y="645414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CA1BF2-EF43-4D75-87BF-36A3F56640AB}"/>
              </a:ext>
            </a:extLst>
          </p:cNvPr>
          <p:cNvCxnSpPr>
            <a:cxnSpLocks/>
          </p:cNvCxnSpPr>
          <p:nvPr/>
        </p:nvCxnSpPr>
        <p:spPr>
          <a:xfrm>
            <a:off x="1192530" y="6610909"/>
            <a:ext cx="674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937-9859-40C0-9F43-1B96820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Programming?</a:t>
            </a:r>
            <a:endParaRPr lang="en-US" sz="5400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10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E5AEFE3-9FF9-4DCD-BF8C-D34E5378F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52" y="446276"/>
            <a:ext cx="1297098" cy="129709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FF272-6ED4-4EC9-8E4C-B42E1EBC0982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왜 요즘 프로그래밍이 이슈일까</a:t>
            </a:r>
            <a:r>
              <a:rPr lang="en-US" altLang="ko-KR" sz="4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35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543</Words>
  <Application>Microsoft Office PowerPoint</Application>
  <PresentationFormat>Widescreen</PresentationFormat>
  <Paragraphs>158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나눔손글씨 펜</vt:lpstr>
      <vt:lpstr>배달의민족 주아</vt:lpstr>
      <vt:lpstr>Calibri</vt:lpstr>
      <vt:lpstr>Calisto MT</vt:lpstr>
      <vt:lpstr>Cambria Math</vt:lpstr>
      <vt:lpstr>Wingdings</vt:lpstr>
      <vt:lpstr>Wingdings 2</vt:lpstr>
      <vt:lpstr>Slate</vt:lpstr>
      <vt:lpstr>#1. Programming, Python?!</vt:lpstr>
      <vt:lpstr>순   서</vt:lpstr>
      <vt:lpstr>성공하는 사람들의 7가지 습관 The 7 Habits of Highly Effective People</vt:lpstr>
      <vt:lpstr>너를 소개합니다</vt:lpstr>
      <vt:lpstr>나를 소개합니다</vt:lpstr>
      <vt:lpstr>스터디 일정</vt:lpstr>
      <vt:lpstr>스터디 진행 방식</vt:lpstr>
      <vt:lpstr>Ex&gt; Python의 if - elif - else문</vt:lpstr>
      <vt:lpstr>Programming?</vt:lpstr>
      <vt:lpstr>Programming?</vt:lpstr>
      <vt:lpstr>Programming?</vt:lpstr>
      <vt:lpstr>Python?</vt:lpstr>
      <vt:lpstr>Python?</vt:lpstr>
      <vt:lpstr>Python?</vt:lpstr>
      <vt:lpstr>Software?</vt:lpstr>
      <vt:lpstr>PowerPoint Presentation</vt:lpstr>
      <vt:lpstr>어떤 인재가 될 것인가?</vt:lpstr>
      <vt:lpstr>PowerPoint Presentation</vt:lpstr>
      <vt:lpstr>2주차 모임 준비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#1. Programming, Python?!</dc:title>
  <dc:creator>taro co</dc:creator>
  <cp:lastModifiedBy>co taro</cp:lastModifiedBy>
  <cp:revision>29</cp:revision>
  <dcterms:created xsi:type="dcterms:W3CDTF">2019-01-06T14:57:35Z</dcterms:created>
  <dcterms:modified xsi:type="dcterms:W3CDTF">2019-02-21T04:50:46Z</dcterms:modified>
</cp:coreProperties>
</file>